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3"/>
  </p:notesMasterIdLst>
  <p:sldIdLst>
    <p:sldId id="256" r:id="rId3"/>
    <p:sldId id="257" r:id="rId4"/>
    <p:sldId id="287" r:id="rId5"/>
    <p:sldId id="262" r:id="rId6"/>
    <p:sldId id="263" r:id="rId7"/>
    <p:sldId id="280" r:id="rId8"/>
    <p:sldId id="281" r:id="rId9"/>
    <p:sldId id="284" r:id="rId10"/>
    <p:sldId id="292" r:id="rId11"/>
    <p:sldId id="286" r:id="rId12"/>
  </p:sldIdLst>
  <p:sldSz cx="9144000" cy="6858000" type="screen4x3"/>
  <p:notesSz cx="7102475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53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-96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fr-FR" sz="1800" b="0" strike="noStrike" spc="-1">
                <a:solidFill>
                  <a:srgbClr val="292934"/>
                </a:solidFill>
                <a:latin typeface="Arial"/>
              </a:rPr>
              <a:t>Cliquez pour déplacer la diapo</a:t>
            </a: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2000" b="0" strike="noStrike" spc="-1">
                <a:latin typeface="Arial"/>
              </a:rPr>
              <a:t>Cliquez pour modifier le format des notes</a:t>
            </a:r>
          </a:p>
        </p:txBody>
      </p:sp>
      <p:sp>
        <p:nvSpPr>
          <p:cNvPr id="89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 </a:t>
            </a:r>
          </a:p>
        </p:txBody>
      </p:sp>
      <p:sp>
        <p:nvSpPr>
          <p:cNvPr id="90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fr-FR" sz="1400" b="0" strike="noStrike" spc="-1">
                <a:latin typeface="Times New Roman"/>
              </a:rPr>
              <a:t> </a:t>
            </a:r>
          </a:p>
        </p:txBody>
      </p:sp>
      <p:sp>
        <p:nvSpPr>
          <p:cNvPr id="91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fr-FR" sz="1400" b="0" strike="noStrike" spc="-1">
                <a:latin typeface="Times New Roman"/>
              </a:rPr>
              <a:t> </a:t>
            </a:r>
          </a:p>
        </p:txBody>
      </p:sp>
      <p:sp>
        <p:nvSpPr>
          <p:cNvPr id="92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F80E347-6B76-4250-8ACC-E5BABC81E9FA}" type="slidenum">
              <a:rPr lang="fr-FR" sz="1400" b="0" strike="noStrike" spc="-1">
                <a:latin typeface="Times New Roman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76833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</p:spPr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710280" y="4861440"/>
            <a:ext cx="5681520" cy="4605120"/>
          </a:xfrm>
          <a:prstGeom prst="rect">
            <a:avLst/>
          </a:prstGeom>
        </p:spPr>
        <p:txBody>
          <a:bodyPr lIns="99000" tIns="49680" rIns="99000" bIns="49680">
            <a:noAutofit/>
          </a:bodyPr>
          <a:lstStyle/>
          <a:p>
            <a:endParaRPr lang="fr-FR" sz="2000" b="0" strike="noStrike" spc="-1">
              <a:latin typeface="Arial"/>
            </a:endParaRPr>
          </a:p>
        </p:txBody>
      </p:sp>
      <p:sp>
        <p:nvSpPr>
          <p:cNvPr id="193" name="TextShape 3"/>
          <p:cNvSpPr txBox="1"/>
          <p:nvPr/>
        </p:nvSpPr>
        <p:spPr>
          <a:xfrm>
            <a:off x="4023000" y="9721080"/>
            <a:ext cx="3077280" cy="511200"/>
          </a:xfrm>
          <a:prstGeom prst="rect">
            <a:avLst/>
          </a:prstGeom>
          <a:noFill/>
          <a:ln>
            <a:noFill/>
          </a:ln>
        </p:spPr>
        <p:txBody>
          <a:bodyPr lIns="99000" tIns="49680" rIns="99000" bIns="49680" anchor="b">
            <a:noAutofit/>
          </a:bodyPr>
          <a:lstStyle/>
          <a:p>
            <a:pPr algn="r">
              <a:lnSpc>
                <a:spcPct val="100000"/>
              </a:lnSpc>
            </a:pPr>
            <a:fld id="{77B65BBF-65A3-422C-9D4E-E1AEF40463CC}" type="slidenum">
              <a:rPr lang="fr-FR" sz="13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fr-FR" sz="13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51924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200" y="4147560"/>
            <a:ext cx="822924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57200" y="414756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674240" y="414756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457200" y="4147560"/>
            <a:ext cx="26496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3239640" y="4147560"/>
            <a:ext cx="26496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body"/>
          </p:nvPr>
        </p:nvSpPr>
        <p:spPr>
          <a:xfrm>
            <a:off x="6022080" y="4147560"/>
            <a:ext cx="26496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87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87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457200" y="533520"/>
            <a:ext cx="8229240" cy="4592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87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414756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87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4240" y="414756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4147560"/>
            <a:ext cx="822924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4147560"/>
            <a:ext cx="822924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57200" y="414756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674240" y="414756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457200" y="4147560"/>
            <a:ext cx="26496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3239640" y="4147560"/>
            <a:ext cx="26496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6022080" y="4147560"/>
            <a:ext cx="26496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87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87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subTitle"/>
          </p:nvPr>
        </p:nvSpPr>
        <p:spPr>
          <a:xfrm>
            <a:off x="457200" y="533520"/>
            <a:ext cx="8229240" cy="4592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fr-F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87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57200" y="414756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876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674240" y="414756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 type="body"/>
          </p:nvPr>
        </p:nvSpPr>
        <p:spPr>
          <a:xfrm>
            <a:off x="457200" y="4147560"/>
            <a:ext cx="8229240" cy="2325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fr-FR" sz="2400" b="0" strike="noStrike" spc="-1">
              <a:solidFill>
                <a:srgbClr val="292934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stomShape 1"/>
          <p:cNvSpPr/>
          <p:nvPr/>
        </p:nvSpPr>
        <p:spPr>
          <a:xfrm>
            <a:off x="0" y="220680"/>
            <a:ext cx="9143640" cy="228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CustomShape 2"/>
          <p:cNvSpPr/>
          <p:nvPr/>
        </p:nvSpPr>
        <p:spPr>
          <a:xfrm>
            <a:off x="0" y="0"/>
            <a:ext cx="9143640" cy="365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685800" y="1371600"/>
            <a:ext cx="7848360" cy="192672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>
              <a:lnSpc>
                <a:spcPct val="100000"/>
              </a:lnSpc>
            </a:pPr>
            <a:r>
              <a:rPr lang="fr-FR" sz="5400" b="0" strike="noStrike" cap="all" spc="-100">
                <a:solidFill>
                  <a:srgbClr val="D2533C"/>
                </a:solidFill>
                <a:latin typeface="Arial"/>
              </a:rPr>
              <a:t>Modifiez le style du titre</a:t>
            </a:r>
            <a:endParaRPr lang="fr-FR" sz="54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/>
          </p:nvPr>
        </p:nvSpPr>
        <p:spPr>
          <a:xfrm>
            <a:off x="457200" y="18360"/>
            <a:ext cx="2895120" cy="328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4C119B2A-9A40-4F46-8A1B-684E927FA387}" type="datetime1">
              <a:rPr lang="fr-FR" sz="1200" b="0" strike="noStrike" spc="-1">
                <a:solidFill>
                  <a:srgbClr val="FFFFFF"/>
                </a:solidFill>
                <a:latin typeface="Arial"/>
              </a:rPr>
              <a:t>27/06/2022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/>
          </p:nvPr>
        </p:nvSpPr>
        <p:spPr>
          <a:xfrm>
            <a:off x="3429000" y="18360"/>
            <a:ext cx="4114440" cy="328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fr-FR" sz="2400" b="0" strike="noStrike" spc="-1">
              <a:latin typeface="Times New Roman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sldNum"/>
          </p:nvPr>
        </p:nvSpPr>
        <p:spPr>
          <a:xfrm>
            <a:off x="7620120" y="18360"/>
            <a:ext cx="1066320" cy="328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D3585FD5-635F-4AB4-A597-B6875F6BDA90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  <p:sp>
        <p:nvSpPr>
          <p:cNvPr id="6" name="Line 7"/>
          <p:cNvSpPr/>
          <p:nvPr/>
        </p:nvSpPr>
        <p:spPr>
          <a:xfrm>
            <a:off x="685800" y="3398400"/>
            <a:ext cx="7848360" cy="1440"/>
          </a:xfrm>
          <a:prstGeom prst="line">
            <a:avLst/>
          </a:prstGeom>
          <a:ln w="19080">
            <a:solidFill>
              <a:schemeClr val="tx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" name="PlaceHolder 8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400" b="0" strike="noStrike" spc="-1">
                <a:solidFill>
                  <a:srgbClr val="292934"/>
                </a:solidFill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strike="noStrike" spc="-1">
                <a:solidFill>
                  <a:srgbClr val="292934"/>
                </a:solidFill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600" b="0" strike="noStrike" spc="-1">
                <a:solidFill>
                  <a:srgbClr val="292934"/>
                </a:solidFill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400" b="0" strike="noStrike" spc="-1">
                <a:solidFill>
                  <a:srgbClr val="292934"/>
                </a:solidFill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292934"/>
                </a:solidFill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292934"/>
                </a:solidFill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2000" b="0" strike="noStrike" spc="-1">
                <a:solidFill>
                  <a:srgbClr val="292934"/>
                </a:solidFill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CustomShape 1"/>
          <p:cNvSpPr/>
          <p:nvPr/>
        </p:nvSpPr>
        <p:spPr>
          <a:xfrm>
            <a:off x="0" y="220680"/>
            <a:ext cx="9143640" cy="2282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5" name="CustomShape 2"/>
          <p:cNvSpPr/>
          <p:nvPr/>
        </p:nvSpPr>
        <p:spPr>
          <a:xfrm>
            <a:off x="0" y="0"/>
            <a:ext cx="9143640" cy="365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6" name="PlaceHolder 3"/>
          <p:cNvSpPr>
            <a:spLocks noGrp="1"/>
          </p:cNvSpPr>
          <p:nvPr>
            <p:ph type="title"/>
          </p:nvPr>
        </p:nvSpPr>
        <p:spPr>
          <a:xfrm>
            <a:off x="457200" y="533520"/>
            <a:ext cx="8229240" cy="99036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4000" b="0" strike="noStrike" spc="-100">
                <a:solidFill>
                  <a:srgbClr val="D2533C"/>
                </a:solidFill>
                <a:latin typeface="Arial"/>
              </a:rPr>
              <a:t>Modifiez le style du titre</a:t>
            </a:r>
            <a:endParaRPr lang="fr-FR" sz="40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876560"/>
          </a:xfrm>
          <a:prstGeom prst="rect">
            <a:avLst/>
          </a:prstGeom>
        </p:spPr>
        <p:txBody>
          <a:bodyPr>
            <a:noAutofit/>
          </a:bodyPr>
          <a:lstStyle/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400" b="0" strike="noStrike" spc="-1">
                <a:solidFill>
                  <a:srgbClr val="292934"/>
                </a:solidFill>
                <a:latin typeface="Arial"/>
              </a:rPr>
              <a:t>Modifiez les styles du texte du masque</a:t>
            </a:r>
          </a:p>
          <a:p>
            <a:pPr marL="457200" lvl="1" indent="-182520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000" b="0" strike="noStrike" spc="-1">
                <a:solidFill>
                  <a:srgbClr val="292934"/>
                </a:solidFill>
                <a:latin typeface="Arial"/>
              </a:rPr>
              <a:t>Deuxième niveau</a:t>
            </a:r>
          </a:p>
          <a:p>
            <a:pPr marL="731520" lvl="2" indent="-182520">
              <a:lnSpc>
                <a:spcPct val="100000"/>
              </a:lnSpc>
              <a:spcBef>
                <a:spcPts val="360"/>
              </a:spcBef>
              <a:buClr>
                <a:srgbClr val="93A299"/>
              </a:buClr>
              <a:buSzPct val="90000"/>
              <a:buFont typeface="Arial"/>
              <a:buChar char="•"/>
            </a:pPr>
            <a:r>
              <a:rPr lang="fr-FR" sz="1800" b="0" strike="noStrike" spc="-1">
                <a:solidFill>
                  <a:srgbClr val="292934"/>
                </a:solidFill>
                <a:latin typeface="Arial"/>
              </a:rPr>
              <a:t>Troisième niveau</a:t>
            </a:r>
          </a:p>
          <a:p>
            <a:pPr marL="1005840" lvl="3" indent="-182520">
              <a:lnSpc>
                <a:spcPct val="100000"/>
              </a:lnSpc>
              <a:spcBef>
                <a:spcPts val="320"/>
              </a:spcBef>
              <a:buClr>
                <a:srgbClr val="93A299"/>
              </a:buClr>
              <a:buFont typeface="Arial"/>
              <a:buChar char="•"/>
            </a:pPr>
            <a:r>
              <a:rPr lang="fr-FR" sz="1600" b="0" strike="noStrike" spc="-1">
                <a:solidFill>
                  <a:srgbClr val="292934"/>
                </a:solidFill>
                <a:latin typeface="Arial"/>
              </a:rPr>
              <a:t>Quatrième niveau</a:t>
            </a:r>
          </a:p>
          <a:p>
            <a:pPr marL="1188720" lvl="4" indent="-136800">
              <a:lnSpc>
                <a:spcPct val="100000"/>
              </a:lnSpc>
              <a:spcBef>
                <a:spcPts val="281"/>
              </a:spcBef>
              <a:buClr>
                <a:srgbClr val="93A299"/>
              </a:buClr>
              <a:buFont typeface="Arial"/>
              <a:buChar char="•"/>
            </a:pPr>
            <a:r>
              <a:rPr lang="fr-FR" sz="1400" b="0" strike="noStrike" spc="-1">
                <a:solidFill>
                  <a:srgbClr val="292934"/>
                </a:solidFill>
                <a:latin typeface="Arial"/>
              </a:rPr>
              <a:t>Cinquième niveau</a:t>
            </a:r>
          </a:p>
        </p:txBody>
      </p:sp>
      <p:sp>
        <p:nvSpPr>
          <p:cNvPr id="48" name="PlaceHolder 5"/>
          <p:cNvSpPr>
            <a:spLocks noGrp="1"/>
          </p:cNvSpPr>
          <p:nvPr>
            <p:ph type="dt"/>
          </p:nvPr>
        </p:nvSpPr>
        <p:spPr>
          <a:xfrm>
            <a:off x="457200" y="18360"/>
            <a:ext cx="2895120" cy="328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8C447F7E-0789-4A09-98E3-961423DE229A}" type="datetime1">
              <a:rPr lang="fr-FR" sz="1200" b="0" strike="noStrike" spc="-1">
                <a:solidFill>
                  <a:srgbClr val="FFFFFF"/>
                </a:solidFill>
                <a:latin typeface="Arial"/>
              </a:rPr>
              <a:t>27/06/2022</a:t>
            </a:fld>
            <a:endParaRPr lang="fr-FR" sz="1200" b="0" strike="noStrike" spc="-1">
              <a:latin typeface="Times New Roman"/>
            </a:endParaRPr>
          </a:p>
        </p:txBody>
      </p:sp>
      <p:sp>
        <p:nvSpPr>
          <p:cNvPr id="49" name="PlaceHolder 6"/>
          <p:cNvSpPr>
            <a:spLocks noGrp="1"/>
          </p:cNvSpPr>
          <p:nvPr>
            <p:ph type="ftr"/>
          </p:nvPr>
        </p:nvSpPr>
        <p:spPr>
          <a:xfrm>
            <a:off x="3429000" y="18360"/>
            <a:ext cx="4114440" cy="328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fr-FR" sz="2400" b="0" strike="noStrike" spc="-1">
              <a:latin typeface="Times New Roman"/>
            </a:endParaRPr>
          </a:p>
        </p:txBody>
      </p:sp>
      <p:sp>
        <p:nvSpPr>
          <p:cNvPr id="50" name="PlaceHolder 7"/>
          <p:cNvSpPr>
            <a:spLocks noGrp="1"/>
          </p:cNvSpPr>
          <p:nvPr>
            <p:ph type="sldNum"/>
          </p:nvPr>
        </p:nvSpPr>
        <p:spPr>
          <a:xfrm>
            <a:off x="7620120" y="18360"/>
            <a:ext cx="1066320" cy="328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FB649BBF-AD6E-47D7-AE67-A745749FF59D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‹N°›</a:t>
            </a:fld>
            <a:endParaRPr lang="fr-FR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ardouin@parisnanterre.fr" TargetMode="External"/><Relationship Id="rId2" Type="http://schemas.openxmlformats.org/officeDocument/2006/relationships/hyperlink" Target="mailto:s.gardin@parisnanterre.fr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mailto:mhoudard@parisnanterre.fr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aes.parisnanterre.fr/formations/master-meef-ses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683640" y="2903700"/>
            <a:ext cx="7848360" cy="192672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>
              <a:lnSpc>
                <a:spcPct val="100000"/>
              </a:lnSpc>
            </a:pPr>
            <a:r>
              <a:rPr sz="2400" dirty="0"/>
              <a:t/>
            </a:r>
            <a:br>
              <a:rPr sz="2400" dirty="0"/>
            </a:br>
            <a:r>
              <a:rPr sz="2400" dirty="0"/>
              <a:t/>
            </a:r>
            <a:br>
              <a:rPr sz="2400" dirty="0"/>
            </a:br>
            <a:r>
              <a:rPr sz="2400" dirty="0"/>
              <a:t/>
            </a:r>
            <a:br>
              <a:rPr sz="2400" dirty="0"/>
            </a:br>
            <a:r>
              <a:rPr lang="fr-FR" sz="4000" b="0" strike="noStrike" cap="all" spc="-100" dirty="0">
                <a:solidFill>
                  <a:srgbClr val="D2533C"/>
                </a:solidFill>
                <a:latin typeface="Arial"/>
              </a:rPr>
              <a:t>Master  1 MEEF SES </a:t>
            </a:r>
            <a:r>
              <a:rPr sz="2400" dirty="0"/>
              <a:t/>
            </a:r>
            <a:br>
              <a:rPr sz="2400" dirty="0"/>
            </a:br>
            <a:r>
              <a:rPr sz="2400" dirty="0"/>
              <a:t/>
            </a:r>
            <a:br>
              <a:rPr sz="2400" dirty="0"/>
            </a:br>
            <a:r>
              <a:rPr lang="fr-FR" sz="4000" b="0" strike="noStrike" cap="all" spc="-100" dirty="0">
                <a:solidFill>
                  <a:srgbClr val="D2533C"/>
                </a:solidFill>
                <a:latin typeface="Arial"/>
              </a:rPr>
              <a:t>Réunion de </a:t>
            </a:r>
            <a:r>
              <a:rPr lang="fr-FR" sz="4000" b="0" strike="noStrike" cap="all" spc="-100" dirty="0" err="1" smtClean="0">
                <a:solidFill>
                  <a:srgbClr val="D2533C"/>
                </a:solidFill>
                <a:latin typeface="Arial"/>
              </a:rPr>
              <a:t>pre-rentree</a:t>
            </a:r>
            <a:r>
              <a:rPr sz="2400" dirty="0" smtClean="0"/>
              <a:t/>
            </a:r>
            <a:br>
              <a:rPr sz="2400" dirty="0" smtClean="0"/>
            </a:br>
            <a:endParaRPr lang="fr-FR" sz="40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95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6F2F2CE6-3D99-4FC3-915C-C90F46340CFB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1</a:t>
            </a:fld>
            <a:endParaRPr lang="fr-FR" sz="1400" b="0" strike="noStrike" spc="-1" dirty="0">
              <a:latin typeface="Times New Roman"/>
            </a:endParaRPr>
          </a:p>
        </p:txBody>
      </p:sp>
      <p:pic>
        <p:nvPicPr>
          <p:cNvPr id="96" name="Picture 2"/>
          <p:cNvPicPr/>
          <p:nvPr/>
        </p:nvPicPr>
        <p:blipFill>
          <a:blip r:embed="rId3"/>
          <a:stretch/>
        </p:blipFill>
        <p:spPr>
          <a:xfrm>
            <a:off x="190499" y="647699"/>
            <a:ext cx="4972051" cy="1238251"/>
          </a:xfrm>
          <a:prstGeom prst="rect">
            <a:avLst/>
          </a:prstGeom>
          <a:ln>
            <a:noFill/>
          </a:ln>
        </p:spPr>
      </p:pic>
      <p:sp>
        <p:nvSpPr>
          <p:cNvPr id="97" name="CustomShape 4"/>
          <p:cNvSpPr/>
          <p:nvPr/>
        </p:nvSpPr>
        <p:spPr>
          <a:xfrm>
            <a:off x="730800" y="5013000"/>
            <a:ext cx="4571640" cy="63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292934"/>
                </a:solidFill>
                <a:latin typeface="Arial"/>
              </a:rPr>
              <a:t>Université Paris Nanterre</a:t>
            </a:r>
            <a:endParaRPr lang="fr-FR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fr-FR" sz="1800" b="0" strike="noStrike" spc="-1">
                <a:solidFill>
                  <a:srgbClr val="292934"/>
                </a:solidFill>
                <a:latin typeface="Arial"/>
              </a:rPr>
              <a:t>30 juin 2022</a:t>
            </a:r>
            <a:endParaRPr lang="fr-FR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TextShape 1"/>
          <p:cNvSpPr txBox="1"/>
          <p:nvPr/>
        </p:nvSpPr>
        <p:spPr>
          <a:xfrm>
            <a:off x="457200" y="260640"/>
            <a:ext cx="8229240" cy="575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endParaRPr lang="fr-FR" sz="18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189" name="TextShape 2"/>
          <p:cNvSpPr txBox="1"/>
          <p:nvPr/>
        </p:nvSpPr>
        <p:spPr>
          <a:xfrm>
            <a:off x="179640" y="908640"/>
            <a:ext cx="8712720" cy="57603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D2533C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D2533C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D2533C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D2533C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fr-FR" sz="3600" b="0" strike="noStrike" spc="-1" dirty="0">
                <a:solidFill>
                  <a:srgbClr val="D2533C"/>
                </a:solidFill>
                <a:latin typeface="Arial"/>
              </a:rPr>
              <a:t>Merci à toutes et tous, bonnes vacances </a:t>
            </a:r>
            <a:r>
              <a:rPr lang="fr-FR" sz="3600" b="0" strike="noStrike" spc="-1" dirty="0" smtClean="0">
                <a:solidFill>
                  <a:srgbClr val="D2533C"/>
                </a:solidFill>
                <a:latin typeface="Arial"/>
              </a:rPr>
              <a:t>!</a:t>
            </a: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endParaRPr lang="fr-FR" sz="1400" spc="-1" dirty="0">
              <a:solidFill>
                <a:srgbClr val="D2533C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720"/>
              </a:spcBef>
            </a:pPr>
            <a:r>
              <a:rPr lang="fr-FR" sz="3600" b="0" strike="noStrike" spc="-1" dirty="0" smtClean="0">
                <a:solidFill>
                  <a:srgbClr val="D2533C"/>
                </a:solidFill>
                <a:latin typeface="Arial"/>
              </a:rPr>
              <a:t>On se revoit le 5 septembre </a:t>
            </a:r>
            <a:endParaRPr lang="fr-FR" sz="3600" b="0" strike="noStrike" spc="-1" dirty="0">
              <a:solidFill>
                <a:srgbClr val="D2533C"/>
              </a:solidFill>
              <a:latin typeface="Arial"/>
            </a:endParaRPr>
          </a:p>
        </p:txBody>
      </p:sp>
      <p:sp>
        <p:nvSpPr>
          <p:cNvPr id="190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33213AFE-2CFE-406E-BDBC-B798740AFD9B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10</a:t>
            </a:fld>
            <a:endParaRPr lang="fr-FR" sz="1400" b="0" strike="noStrike" spc="-1">
              <a:latin typeface="Times New Roman"/>
            </a:endParaRPr>
          </a:p>
        </p:txBody>
      </p:sp>
      <p:pic>
        <p:nvPicPr>
          <p:cNvPr id="5" name="Picture 2"/>
          <p:cNvPicPr/>
          <p:nvPr/>
        </p:nvPicPr>
        <p:blipFill>
          <a:blip r:embed="rId2"/>
          <a:stretch/>
        </p:blipFill>
        <p:spPr>
          <a:xfrm>
            <a:off x="190499" y="647699"/>
            <a:ext cx="4972051" cy="1238251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395640" y="1079154"/>
            <a:ext cx="8229240" cy="431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>
                <a:solidFill>
                  <a:srgbClr val="D2533C"/>
                </a:solidFill>
                <a:latin typeface="Arial"/>
              </a:rPr>
              <a:t>BIENVENUE</a:t>
            </a:r>
            <a:r>
              <a:rPr lang="fr-FR" sz="3200" b="0" strike="noStrike" spc="-100" dirty="0">
                <a:solidFill>
                  <a:srgbClr val="D2533C"/>
                </a:solidFill>
                <a:latin typeface="Arial"/>
              </a:rPr>
              <a:t> !</a:t>
            </a:r>
            <a:r>
              <a:rPr dirty="0"/>
              <a:t/>
            </a:r>
            <a:br>
              <a:rPr dirty="0"/>
            </a:br>
            <a:endParaRPr lang="fr-FR" sz="32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179640" y="1805048"/>
            <a:ext cx="8712720" cy="4863951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marL="182880" indent="-182520">
              <a:lnSpc>
                <a:spcPct val="14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400" b="0" strike="noStrike" spc="-1" dirty="0" smtClean="0">
                <a:solidFill>
                  <a:srgbClr val="292934"/>
                </a:solidFill>
                <a:latin typeface="Arial"/>
              </a:rPr>
              <a:t>Responsables du master MEEF SES</a:t>
            </a:r>
            <a:endParaRPr lang="fr-FR" sz="2400" spc="-1" dirty="0">
              <a:solidFill>
                <a:srgbClr val="292934"/>
              </a:solidFill>
              <a:latin typeface="Arial"/>
            </a:endParaRPr>
          </a:p>
          <a:p>
            <a:pPr marL="360">
              <a:lnSpc>
                <a:spcPct val="14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Sarah </a:t>
            </a:r>
            <a:r>
              <a:rPr lang="fr-FR" sz="2000" spc="-1" dirty="0" smtClean="0">
                <a:solidFill>
                  <a:srgbClr val="292934"/>
                </a:solidFill>
                <a:latin typeface="Arial"/>
              </a:rPr>
              <a:t>G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ardin</a:t>
            </a:r>
            <a:r>
              <a:rPr lang="fr-FR" sz="2000" spc="-1" dirty="0">
                <a:solidFill>
                  <a:srgbClr val="292934"/>
                </a:solidFill>
              </a:rPr>
              <a:t>, </a:t>
            </a:r>
            <a:r>
              <a:rPr lang="fr-FR" sz="2000" spc="-1" dirty="0" smtClean="0">
                <a:solidFill>
                  <a:srgbClr val="292934"/>
                </a:solidFill>
              </a:rPr>
              <a:t>professeure agrégée en SES, </a:t>
            </a:r>
            <a:r>
              <a:rPr lang="fr-FR" sz="2000" u="sng" spc="-1" dirty="0" smtClean="0">
                <a:solidFill>
                  <a:srgbClr val="0000FF"/>
                </a:solidFill>
                <a:hlinkClick r:id="rId2"/>
              </a:rPr>
              <a:t>s.gardin@parisnanterre.fr</a:t>
            </a:r>
            <a:endParaRPr lang="fr-FR" sz="2000" spc="-1" dirty="0">
              <a:solidFill>
                <a:srgbClr val="292934"/>
              </a:solidFill>
              <a:latin typeface="Arial"/>
            </a:endParaRPr>
          </a:p>
          <a:p>
            <a:pPr marL="360">
              <a:lnSpc>
                <a:spcPct val="14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Cécile </a:t>
            </a:r>
            <a:r>
              <a:rPr lang="fr-FR" sz="2000" b="0" strike="noStrike" spc="-1" dirty="0" err="1" smtClean="0">
                <a:solidFill>
                  <a:srgbClr val="292934"/>
                </a:solidFill>
                <a:latin typeface="Arial"/>
              </a:rPr>
              <a:t>Hardouin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, maitresse de </a:t>
            </a:r>
            <a:r>
              <a:rPr lang="fr-FR" sz="2000" spc="-1" dirty="0" smtClean="0">
                <a:solidFill>
                  <a:srgbClr val="292934"/>
                </a:solidFill>
                <a:latin typeface="Arial"/>
              </a:rPr>
              <a:t>co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nférences </a:t>
            </a:r>
            <a:r>
              <a:rPr lang="fr-FR" sz="2000" spc="-1" dirty="0" smtClean="0">
                <a:solidFill>
                  <a:srgbClr val="292934"/>
                </a:solidFill>
              </a:rPr>
              <a:t>en mathématiques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, </a:t>
            </a:r>
            <a:r>
              <a:rPr lang="fr-FR" sz="2000" b="0" u="sng" strike="noStrike" spc="-1" dirty="0" smtClean="0">
                <a:solidFill>
                  <a:srgbClr val="0000FF"/>
                </a:solidFill>
                <a:uFillTx/>
                <a:latin typeface="Arial"/>
                <a:hlinkClick r:id="rId3"/>
              </a:rPr>
              <a:t>hardouin@parisnanterre.fr</a:t>
            </a:r>
            <a:endParaRPr lang="fr-FR" sz="2000" b="0" strike="noStrike" spc="-1" dirty="0">
              <a:solidFill>
                <a:srgbClr val="292934"/>
              </a:solidFill>
              <a:latin typeface="Arial"/>
            </a:endParaRPr>
          </a:p>
          <a:p>
            <a:pPr marL="182880" lvl="1" indent="-182520">
              <a:lnSpc>
                <a:spcPct val="14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400" spc="-1" dirty="0" smtClean="0">
              <a:solidFill>
                <a:srgbClr val="292934"/>
              </a:solidFill>
            </a:endParaRPr>
          </a:p>
          <a:p>
            <a:pPr marL="182880" lvl="1" indent="-182520">
              <a:lnSpc>
                <a:spcPct val="14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400" spc="-1" dirty="0" smtClean="0">
                <a:solidFill>
                  <a:srgbClr val="292934"/>
                </a:solidFill>
              </a:rPr>
              <a:t>Secrétariat </a:t>
            </a:r>
            <a:r>
              <a:rPr lang="fr-FR" sz="2400" spc="-1" dirty="0">
                <a:solidFill>
                  <a:srgbClr val="292934"/>
                </a:solidFill>
              </a:rPr>
              <a:t>pédagogique</a:t>
            </a:r>
          </a:p>
          <a:p>
            <a:pPr marL="360">
              <a:lnSpc>
                <a:spcPct val="14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400" b="0" strike="noStrike" spc="-1" dirty="0" smtClean="0">
                <a:solidFill>
                  <a:srgbClr val="292934"/>
                </a:solidFill>
                <a:latin typeface="Arial"/>
              </a:rPr>
              <a:t>   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Maëlle </a:t>
            </a:r>
            <a:r>
              <a:rPr lang="fr-FR" sz="2000" b="0" strike="noStrike" spc="-1" dirty="0" err="1" smtClean="0">
                <a:solidFill>
                  <a:srgbClr val="292934"/>
                </a:solidFill>
                <a:latin typeface="Arial"/>
              </a:rPr>
              <a:t>Houdard</a:t>
            </a:r>
            <a:r>
              <a:rPr lang="fr-FR" sz="2000" spc="-1" dirty="0">
                <a:solidFill>
                  <a:srgbClr val="292934"/>
                </a:solidFill>
                <a:latin typeface="Arial"/>
              </a:rPr>
              <a:t> </a:t>
            </a:r>
            <a:r>
              <a:rPr lang="fr-FR" sz="2000" b="0" u="sng" strike="noStrike" spc="-1" dirty="0" smtClean="0">
                <a:solidFill>
                  <a:srgbClr val="0000FF"/>
                </a:solidFill>
                <a:uFillTx/>
                <a:latin typeface="Arial"/>
                <a:hlinkClick r:id="rId4"/>
              </a:rPr>
              <a:t>mhoudard@parisnanterre.fr</a:t>
            </a:r>
            <a:endParaRPr lang="fr-FR" sz="2000" b="0" u="sng" strike="noStrike" spc="-1" dirty="0" smtClean="0">
              <a:solidFill>
                <a:srgbClr val="0000FF"/>
              </a:solidFill>
              <a:uFillTx/>
              <a:latin typeface="Arial"/>
            </a:endParaRPr>
          </a:p>
          <a:p>
            <a:pPr marL="360">
              <a:lnSpc>
                <a:spcPct val="14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000" dirty="0" smtClean="0"/>
              <a:t>    Bâtiment </a:t>
            </a:r>
            <a:r>
              <a:rPr lang="fr-FR" sz="2000" dirty="0"/>
              <a:t>D - Bureau D 201d - 2ième étage</a:t>
            </a:r>
            <a:endParaRPr lang="fr-FR" sz="2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40000"/>
              </a:lnSpc>
              <a:spcBef>
                <a:spcPts val="479"/>
              </a:spcBef>
            </a:pPr>
            <a:endParaRPr lang="fr-FR" sz="2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40000"/>
              </a:lnSpc>
              <a:spcBef>
                <a:spcPts val="479"/>
              </a:spcBef>
            </a:pPr>
            <a:endParaRPr lang="fr-FR" sz="20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00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EFAB81C1-EF8B-452A-907E-917BC3E306D6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2</a:t>
            </a:fld>
            <a:endParaRPr lang="fr-FR" sz="1400" b="0" strike="noStrike" spc="-1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>
                <a:solidFill>
                  <a:srgbClr val="D2533C"/>
                </a:solidFill>
                <a:latin typeface="Arial"/>
              </a:rPr>
              <a:t>Le </a:t>
            </a:r>
            <a:r>
              <a:rPr lang="fr-FR" sz="4000" spc="-100" dirty="0">
                <a:solidFill>
                  <a:srgbClr val="D2533C"/>
                </a:solidFill>
                <a:latin typeface="Arial"/>
              </a:rPr>
              <a:t>programme du M1 MEEF SES</a:t>
            </a:r>
            <a:endParaRPr lang="fr-FR" sz="40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247649" y="1752600"/>
            <a:ext cx="8658225" cy="51435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marL="342900" lvl="1" indent="-342900" algn="just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Arial" panose="020B0604020202020204" pitchFamily="34" charset="0"/>
              <a:buChar char="•"/>
            </a:pPr>
            <a:r>
              <a:rPr lang="fr-FR" sz="2000" spc="-1" dirty="0" smtClean="0">
                <a:solidFill>
                  <a:srgbClr val="292934"/>
                </a:solidFill>
                <a:latin typeface="Arial"/>
              </a:rPr>
              <a:t>M1 p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lus </a:t>
            </a:r>
            <a:r>
              <a:rPr lang="fr-FR" sz="2000" b="0" u="sng" strike="noStrike" spc="-1" dirty="0" smtClean="0">
                <a:solidFill>
                  <a:srgbClr val="D2533C"/>
                </a:solidFill>
                <a:latin typeface="Arial"/>
              </a:rPr>
              <a:t>disciplinaire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 (9 cours thématiques sur l’année),  </a:t>
            </a:r>
            <a:r>
              <a:rPr lang="fr-FR" sz="2000" b="0" strike="noStrike" spc="-1" dirty="0">
                <a:solidFill>
                  <a:srgbClr val="292934"/>
                </a:solidFill>
                <a:latin typeface="Arial"/>
              </a:rPr>
              <a:t>acquérir les 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connaissances fondamentales </a:t>
            </a:r>
            <a:r>
              <a:rPr lang="fr-FR" sz="2000" b="0" strike="noStrike" spc="-1" dirty="0">
                <a:solidFill>
                  <a:srgbClr val="292934"/>
                </a:solidFill>
                <a:latin typeface="Arial"/>
              </a:rPr>
              <a:t>des 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SES.</a:t>
            </a:r>
          </a:p>
          <a:p>
            <a:pPr marL="0" lvl="1" algn="just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</a:pPr>
            <a:endParaRPr lang="fr-FR" sz="1400" spc="-1" dirty="0">
              <a:solidFill>
                <a:srgbClr val="292934"/>
              </a:solidFill>
              <a:latin typeface="Arial"/>
            </a:endParaRPr>
          </a:p>
          <a:p>
            <a:pPr marL="342900" lvl="1" indent="-342900" algn="just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Arial" panose="020B0604020202020204" pitchFamily="34" charset="0"/>
              <a:buChar char="•"/>
            </a:pPr>
            <a:r>
              <a:rPr lang="fr-FR" sz="2000" spc="-1" dirty="0" smtClean="0">
                <a:solidFill>
                  <a:srgbClr val="292934"/>
                </a:solidFill>
                <a:latin typeface="Arial"/>
              </a:rPr>
              <a:t>Beaucoup d’heures pour </a:t>
            </a:r>
            <a:r>
              <a:rPr lang="fr-FR" sz="2000" u="sng" spc="-1" dirty="0" smtClean="0">
                <a:solidFill>
                  <a:srgbClr val="D2533C"/>
                </a:solidFill>
                <a:latin typeface="Arial"/>
              </a:rPr>
              <a:t>apprendre à construire un cours</a:t>
            </a:r>
            <a:r>
              <a:rPr lang="fr-FR" sz="2000" spc="-1" dirty="0" smtClean="0">
                <a:solidFill>
                  <a:srgbClr val="D2533C"/>
                </a:solidFill>
                <a:latin typeface="Arial"/>
              </a:rPr>
              <a:t> </a:t>
            </a:r>
            <a:r>
              <a:rPr lang="fr-FR" sz="2000" spc="-1" dirty="0" smtClean="0">
                <a:solidFill>
                  <a:srgbClr val="292934"/>
                </a:solidFill>
                <a:latin typeface="Arial"/>
              </a:rPr>
              <a:t>avec les Formateurs Académiques : Fabrice Millet et Aline </a:t>
            </a:r>
            <a:r>
              <a:rPr lang="fr-FR" sz="2000" spc="-1" dirty="0" err="1" smtClean="0">
                <a:solidFill>
                  <a:srgbClr val="292934"/>
                </a:solidFill>
                <a:latin typeface="Arial"/>
              </a:rPr>
              <a:t>Sérard</a:t>
            </a:r>
            <a:r>
              <a:rPr lang="fr-FR" sz="2000" spc="-1" dirty="0" smtClean="0">
                <a:solidFill>
                  <a:srgbClr val="292934"/>
                </a:solidFill>
                <a:latin typeface="Arial"/>
              </a:rPr>
              <a:t>.</a:t>
            </a:r>
            <a:endParaRPr lang="fr-FR" sz="2000" spc="-1" dirty="0">
              <a:solidFill>
                <a:srgbClr val="292934"/>
              </a:solidFill>
              <a:latin typeface="Arial"/>
            </a:endParaRPr>
          </a:p>
          <a:p>
            <a:pPr marL="0" lvl="1" algn="just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</a:pPr>
            <a:endParaRPr lang="fr-FR" sz="1400" b="0" u="sng" strike="noStrike" spc="-1" dirty="0" smtClean="0">
              <a:solidFill>
                <a:srgbClr val="D2533C"/>
              </a:solidFill>
              <a:latin typeface="Arial"/>
            </a:endParaRPr>
          </a:p>
          <a:p>
            <a:pPr marL="342900" lvl="1" indent="-342900" algn="just">
              <a:lnSpc>
                <a:spcPct val="100000"/>
              </a:lnSpc>
              <a:spcBef>
                <a:spcPts val="400"/>
              </a:spcBef>
              <a:buClr>
                <a:srgbClr val="93A299"/>
              </a:buClr>
              <a:buSzPct val="85000"/>
              <a:buFont typeface="Arial" panose="020B0604020202020204" pitchFamily="34" charset="0"/>
              <a:buChar char="•"/>
            </a:pPr>
            <a:r>
              <a:rPr lang="fr-FR" sz="2000" b="0" u="sng" strike="noStrike" spc="-1" dirty="0" smtClean="0">
                <a:solidFill>
                  <a:srgbClr val="D2533C"/>
                </a:solidFill>
                <a:latin typeface="Arial"/>
              </a:rPr>
              <a:t>Stages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 SOPA en binôme dans Académie Versailles :</a:t>
            </a:r>
          </a:p>
          <a:p>
            <a:pPr marL="360" algn="just">
              <a:lnSpc>
                <a:spcPct val="100000"/>
              </a:lnSpc>
              <a:spcBef>
                <a:spcPts val="519"/>
              </a:spcBef>
              <a:buClr>
                <a:srgbClr val="93A299"/>
              </a:buClr>
              <a:buSzPct val="85000"/>
            </a:pPr>
            <a:r>
              <a:rPr lang="fr-FR" sz="1600" spc="-1" dirty="0" smtClean="0">
                <a:solidFill>
                  <a:srgbClr val="292934"/>
                </a:solidFill>
              </a:rPr>
              <a:t>	- Stage </a:t>
            </a:r>
            <a:r>
              <a:rPr lang="fr-FR" sz="1600" spc="-1" dirty="0">
                <a:solidFill>
                  <a:srgbClr val="292934"/>
                </a:solidFill>
              </a:rPr>
              <a:t>1, massé, 14-25 novembre</a:t>
            </a:r>
          </a:p>
          <a:p>
            <a:pPr marL="360" algn="just">
              <a:lnSpc>
                <a:spcPct val="100000"/>
              </a:lnSpc>
              <a:spcBef>
                <a:spcPts val="519"/>
              </a:spcBef>
              <a:buClr>
                <a:srgbClr val="93A299"/>
              </a:buClr>
              <a:buSzPct val="85000"/>
            </a:pPr>
            <a:r>
              <a:rPr lang="fr-FR" sz="1600" spc="-1" dirty="0" smtClean="0">
                <a:solidFill>
                  <a:srgbClr val="292934"/>
                </a:solidFill>
              </a:rPr>
              <a:t>	- Stage </a:t>
            </a:r>
            <a:r>
              <a:rPr lang="fr-FR" sz="1600" spc="-1" dirty="0">
                <a:solidFill>
                  <a:srgbClr val="292934"/>
                </a:solidFill>
              </a:rPr>
              <a:t>2, massé, dans le même établissement, 9-20 janvier</a:t>
            </a:r>
          </a:p>
          <a:p>
            <a:pPr marL="360" algn="just">
              <a:lnSpc>
                <a:spcPct val="100000"/>
              </a:lnSpc>
              <a:spcBef>
                <a:spcPts val="519"/>
              </a:spcBef>
              <a:buClr>
                <a:srgbClr val="93A299"/>
              </a:buClr>
              <a:buSzPct val="85000"/>
            </a:pPr>
            <a:r>
              <a:rPr lang="fr-FR" sz="1600" spc="-1" dirty="0" smtClean="0">
                <a:solidFill>
                  <a:srgbClr val="292934"/>
                </a:solidFill>
              </a:rPr>
              <a:t>	- Stage </a:t>
            </a:r>
            <a:r>
              <a:rPr lang="fr-FR" sz="1600" spc="-1" dirty="0">
                <a:solidFill>
                  <a:srgbClr val="292934"/>
                </a:solidFill>
              </a:rPr>
              <a:t>3, filé, le mardi du 14 mars au 30 mai  </a:t>
            </a:r>
          </a:p>
          <a:p>
            <a:pPr marL="0" lvl="1" algn="just">
              <a:spcBef>
                <a:spcPts val="400"/>
              </a:spcBef>
              <a:buClr>
                <a:srgbClr val="93A299"/>
              </a:buClr>
              <a:buSzPct val="85000"/>
            </a:pPr>
            <a:endParaRPr lang="fr-FR" sz="1400" b="0" u="sng" strike="noStrike" spc="-1" dirty="0" smtClean="0">
              <a:solidFill>
                <a:srgbClr val="D2533C"/>
              </a:solidFill>
              <a:latin typeface="Arial"/>
            </a:endParaRPr>
          </a:p>
          <a:p>
            <a:pPr marL="342900" lvl="1" indent="-342900" algn="just">
              <a:spcBef>
                <a:spcPts val="400"/>
              </a:spcBef>
              <a:buClr>
                <a:srgbClr val="93A299"/>
              </a:buClr>
              <a:buSzPct val="85000"/>
              <a:buFont typeface="Arial" panose="020B0604020202020204" pitchFamily="34" charset="0"/>
              <a:buChar char="•"/>
            </a:pPr>
            <a:r>
              <a:rPr lang="fr-FR" sz="2000" b="0" u="sng" strike="noStrike" spc="-1" dirty="0" smtClean="0">
                <a:solidFill>
                  <a:srgbClr val="D2533C"/>
                </a:solidFill>
                <a:latin typeface="Arial"/>
              </a:rPr>
              <a:t>Mémoire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 </a:t>
            </a:r>
            <a:r>
              <a:rPr lang="fr-FR" sz="2000" spc="-1" dirty="0" smtClean="0">
                <a:solidFill>
                  <a:srgbClr val="292934"/>
                </a:solidFill>
                <a:latin typeface="Arial"/>
              </a:rPr>
              <a:t>: ¼ 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recherche</a:t>
            </a:r>
            <a:r>
              <a:rPr lang="fr-FR" sz="2000" b="0" strike="noStrike" spc="-1" dirty="0">
                <a:solidFill>
                  <a:srgbClr val="292934"/>
                </a:solidFill>
                <a:latin typeface="Arial"/>
              </a:rPr>
              <a:t>, ¾ analyse réflexive sur 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l’enseignement </a:t>
            </a:r>
            <a:r>
              <a:rPr lang="fr-FR" sz="2000" b="0" strike="noStrike" spc="-1" dirty="0">
                <a:solidFill>
                  <a:srgbClr val="292934"/>
                </a:solidFill>
                <a:latin typeface="Arial"/>
              </a:rPr>
              <a:t>des </a:t>
            </a:r>
            <a:r>
              <a:rPr lang="fr-FR" sz="2000" b="0" strike="noStrike" spc="-1" dirty="0" smtClean="0">
                <a:solidFill>
                  <a:srgbClr val="292934"/>
                </a:solidFill>
                <a:latin typeface="Arial"/>
              </a:rPr>
              <a:t>SES</a:t>
            </a:r>
            <a:r>
              <a:rPr lang="fr-FR" sz="2000" spc="-1" dirty="0" smtClean="0">
                <a:solidFill>
                  <a:srgbClr val="292934"/>
                </a:solidFill>
                <a:latin typeface="Arial"/>
              </a:rPr>
              <a:t>. Cours de méthodologie de la recherche au S1. </a:t>
            </a:r>
            <a:endParaRPr lang="fr-FR" sz="2000" spc="-1" dirty="0">
              <a:solidFill>
                <a:srgbClr val="292934"/>
              </a:solidFill>
              <a:latin typeface="Arial"/>
            </a:endParaRPr>
          </a:p>
          <a:p>
            <a:pPr marL="0" lvl="1" algn="just">
              <a:spcBef>
                <a:spcPts val="400"/>
              </a:spcBef>
              <a:buClr>
                <a:srgbClr val="93A299"/>
              </a:buClr>
              <a:buSzPct val="85000"/>
            </a:pPr>
            <a:endParaRPr lang="fr-FR" sz="1400" u="sng" spc="-1" dirty="0" smtClean="0">
              <a:solidFill>
                <a:srgbClr val="292934"/>
              </a:solidFill>
              <a:latin typeface="Arial"/>
            </a:endParaRPr>
          </a:p>
          <a:p>
            <a:pPr marL="342900" lvl="1" indent="-342900" algn="just">
              <a:spcBef>
                <a:spcPts val="400"/>
              </a:spcBef>
              <a:buClr>
                <a:srgbClr val="93A299"/>
              </a:buClr>
              <a:buSzPct val="85000"/>
              <a:buFont typeface="Arial" panose="020B0604020202020204" pitchFamily="34" charset="0"/>
              <a:buChar char="•"/>
            </a:pPr>
            <a:r>
              <a:rPr lang="fr-FR" sz="2000" u="sng" spc="-1" dirty="0" smtClean="0">
                <a:solidFill>
                  <a:srgbClr val="D2533C"/>
                </a:solidFill>
                <a:latin typeface="Arial"/>
              </a:rPr>
              <a:t>Langue vivante </a:t>
            </a:r>
            <a:r>
              <a:rPr lang="fr-FR" sz="2000" spc="-1" dirty="0" smtClean="0">
                <a:solidFill>
                  <a:srgbClr val="292934"/>
                </a:solidFill>
                <a:latin typeface="Arial"/>
              </a:rPr>
              <a:t>: anglais au S2. </a:t>
            </a:r>
            <a:endParaRPr lang="fr-FR" sz="2000" b="0" strike="noStrike" spc="-1" dirty="0">
              <a:solidFill>
                <a:srgbClr val="292934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endParaRPr lang="fr-FR" sz="20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06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7FB03DC0-F08C-48C1-92D6-0657573A4A1C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3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5496677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9525" y="523995"/>
            <a:ext cx="9229724" cy="9903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>
                <a:solidFill>
                  <a:srgbClr val="D2533C"/>
                </a:solidFill>
                <a:latin typeface="Arial"/>
              </a:rPr>
              <a:t>Modalités </a:t>
            </a:r>
            <a:r>
              <a:rPr lang="fr-FR" sz="4000" b="0" strike="noStrike" spc="-100" dirty="0" smtClean="0">
                <a:solidFill>
                  <a:srgbClr val="D2533C"/>
                </a:solidFill>
                <a:latin typeface="Arial"/>
              </a:rPr>
              <a:t>d’enseignement et d’évaluation</a:t>
            </a:r>
          </a:p>
        </p:txBody>
      </p:sp>
      <p:sp>
        <p:nvSpPr>
          <p:cNvPr id="116" name="TextShape 2"/>
          <p:cNvSpPr txBox="1"/>
          <p:nvPr/>
        </p:nvSpPr>
        <p:spPr>
          <a:xfrm>
            <a:off x="581025" y="1615045"/>
            <a:ext cx="8296286" cy="49757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25000" lnSpcReduction="20000"/>
          </a:bodyPr>
          <a:lstStyle/>
          <a:p>
            <a:pPr marL="182880" indent="-182520" algn="just">
              <a:spcBef>
                <a:spcPts val="159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8000" b="0" strike="noStrike" spc="-1" dirty="0" smtClean="0">
                <a:solidFill>
                  <a:srgbClr val="292934"/>
                </a:solidFill>
                <a:latin typeface="Arial"/>
              </a:rPr>
              <a:t>Modalités des </a:t>
            </a:r>
            <a:r>
              <a:rPr lang="fr-FR" sz="8000" b="0" u="sng" strike="noStrike" spc="-1" dirty="0" smtClean="0">
                <a:solidFill>
                  <a:srgbClr val="D2533C"/>
                </a:solidFill>
                <a:latin typeface="Arial"/>
              </a:rPr>
              <a:t>cours</a:t>
            </a:r>
            <a:r>
              <a:rPr lang="fr-FR" sz="8000" b="0" strike="noStrike" spc="-1" dirty="0" smtClean="0">
                <a:solidFill>
                  <a:srgbClr val="D2533C"/>
                </a:solidFill>
                <a:latin typeface="Arial"/>
              </a:rPr>
              <a:t> </a:t>
            </a:r>
            <a:r>
              <a:rPr lang="fr-FR" sz="8000" b="0" strike="noStrike" spc="-1" dirty="0" smtClean="0">
                <a:solidFill>
                  <a:srgbClr val="292934"/>
                </a:solidFill>
                <a:latin typeface="Arial"/>
              </a:rPr>
              <a:t>:</a:t>
            </a:r>
          </a:p>
          <a:p>
            <a:pPr marL="628650" lvl="1" indent="-257175" algn="just">
              <a:spcBef>
                <a:spcPts val="1599"/>
              </a:spcBef>
              <a:buClr>
                <a:srgbClr val="93A299"/>
              </a:buClr>
              <a:buSzPct val="85000"/>
              <a:buFontTx/>
              <a:buChar char="-"/>
            </a:pPr>
            <a:r>
              <a:rPr lang="fr-FR" sz="6400" b="0" strike="noStrike" spc="-1" dirty="0" smtClean="0">
                <a:solidFill>
                  <a:srgbClr val="292934"/>
                </a:solidFill>
                <a:latin typeface="Arial"/>
              </a:rPr>
              <a:t>Présentiel</a:t>
            </a:r>
            <a:r>
              <a:rPr lang="fr-FR" sz="6400" b="1" strike="noStrike" spc="-1" dirty="0">
                <a:solidFill>
                  <a:srgbClr val="292934"/>
                </a:solidFill>
                <a:latin typeface="Arial"/>
              </a:rPr>
              <a:t>, </a:t>
            </a:r>
            <a:r>
              <a:rPr lang="fr-FR" sz="6400" b="1" spc="-1" dirty="0">
                <a:solidFill>
                  <a:srgbClr val="FF0000"/>
                </a:solidFill>
              </a:rPr>
              <a:t> a</a:t>
            </a:r>
            <a:r>
              <a:rPr lang="fr-FR" sz="6400" b="1" spc="-1" dirty="0" smtClean="0">
                <a:solidFill>
                  <a:srgbClr val="FF0000"/>
                </a:solidFill>
              </a:rPr>
              <a:t>ssiduité </a:t>
            </a:r>
            <a:r>
              <a:rPr lang="fr-FR" sz="6400" b="1" spc="-1" dirty="0">
                <a:solidFill>
                  <a:srgbClr val="FF0000"/>
                </a:solidFill>
              </a:rPr>
              <a:t>obligatoire </a:t>
            </a:r>
            <a:r>
              <a:rPr lang="fr-FR" sz="6400" spc="-1" dirty="0" smtClean="0"/>
              <a:t>(pas de distinction CM ou TD).</a:t>
            </a:r>
            <a:endParaRPr lang="fr-FR" sz="6400" spc="-1" dirty="0">
              <a:latin typeface="Arial"/>
            </a:endParaRPr>
          </a:p>
          <a:p>
            <a:pPr marL="628650" lvl="1" indent="-257175" algn="just">
              <a:spcBef>
                <a:spcPts val="1599"/>
              </a:spcBef>
              <a:buClr>
                <a:srgbClr val="93A299"/>
              </a:buClr>
              <a:buSzPct val="85000"/>
              <a:buFontTx/>
              <a:buChar char="-"/>
            </a:pPr>
            <a:r>
              <a:rPr lang="fr-FR" sz="6400" b="0" strike="noStrike" spc="-1" dirty="0" smtClean="0">
                <a:solidFill>
                  <a:srgbClr val="292934"/>
                </a:solidFill>
                <a:latin typeface="Arial"/>
              </a:rPr>
              <a:t>Possibilité </a:t>
            </a:r>
            <a:r>
              <a:rPr lang="fr-FR" sz="6400" b="0" strike="noStrike" spc="-1" dirty="0">
                <a:solidFill>
                  <a:srgbClr val="292934"/>
                </a:solidFill>
                <a:latin typeface="Arial"/>
              </a:rPr>
              <a:t>de </a:t>
            </a:r>
            <a:r>
              <a:rPr lang="fr-FR" sz="6400" b="0" u="sng" strike="noStrike" spc="-1" dirty="0">
                <a:solidFill>
                  <a:srgbClr val="D2533C"/>
                </a:solidFill>
                <a:latin typeface="Arial"/>
              </a:rPr>
              <a:t>distanciel</a:t>
            </a:r>
            <a:r>
              <a:rPr lang="fr-FR" sz="6400" b="0" strike="noStrike" spc="-1" dirty="0">
                <a:solidFill>
                  <a:srgbClr val="292934"/>
                </a:solidFill>
                <a:latin typeface="Arial"/>
              </a:rPr>
              <a:t> pour certains cours mutualisés (ex : Culture </a:t>
            </a:r>
            <a:r>
              <a:rPr lang="fr-FR" sz="6400" b="0" strike="noStrike" spc="-1" dirty="0" smtClean="0">
                <a:solidFill>
                  <a:srgbClr val="292934"/>
                </a:solidFill>
                <a:latin typeface="Arial"/>
              </a:rPr>
              <a:t>numérique</a:t>
            </a:r>
            <a:r>
              <a:rPr lang="fr-FR" sz="6400" b="0" strike="noStrike" spc="-1" dirty="0" smtClean="0">
                <a:solidFill>
                  <a:srgbClr val="292934"/>
                </a:solidFill>
                <a:latin typeface="Arial"/>
              </a:rPr>
              <a:t>)</a:t>
            </a:r>
            <a:endParaRPr lang="fr-FR" sz="6400" spc="-1" dirty="0">
              <a:solidFill>
                <a:srgbClr val="292934"/>
              </a:solidFill>
              <a:latin typeface="Arial"/>
            </a:endParaRPr>
          </a:p>
          <a:p>
            <a:pPr marL="628650" lvl="1" indent="-257175" algn="just">
              <a:spcBef>
                <a:spcPts val="1599"/>
              </a:spcBef>
              <a:buClr>
                <a:srgbClr val="93A299"/>
              </a:buClr>
              <a:buSzPct val="85000"/>
              <a:buFontTx/>
              <a:buChar char="-"/>
            </a:pPr>
            <a:endParaRPr lang="fr-FR" sz="5600" u="sng" strike="noStrike" spc="-1" dirty="0" smtClean="0">
              <a:solidFill>
                <a:srgbClr val="D2533C"/>
              </a:solidFill>
              <a:latin typeface="Arial"/>
            </a:endParaRPr>
          </a:p>
          <a:p>
            <a:pPr marL="182880" indent="-182520" algn="just">
              <a:spcBef>
                <a:spcPts val="159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8000" u="sng" strike="noStrike" spc="-1" dirty="0" smtClean="0">
                <a:solidFill>
                  <a:srgbClr val="D2533C"/>
                </a:solidFill>
                <a:latin typeface="Arial"/>
              </a:rPr>
              <a:t>Evaluations</a:t>
            </a:r>
            <a:r>
              <a:rPr lang="fr-FR" sz="8000" b="0" strike="noStrike" spc="-1" dirty="0" smtClean="0">
                <a:solidFill>
                  <a:srgbClr val="D2533C"/>
                </a:solidFill>
                <a:latin typeface="Arial"/>
              </a:rPr>
              <a:t> </a:t>
            </a:r>
            <a:r>
              <a:rPr lang="fr-FR" sz="8000" b="0" strike="noStrike" spc="-1" dirty="0" smtClean="0">
                <a:solidFill>
                  <a:srgbClr val="292934"/>
                </a:solidFill>
                <a:latin typeface="Arial"/>
              </a:rPr>
              <a:t>: </a:t>
            </a:r>
          </a:p>
          <a:p>
            <a:pPr marL="361950" indent="266700" algn="just">
              <a:spcBef>
                <a:spcPts val="1599"/>
              </a:spcBef>
              <a:buClr>
                <a:srgbClr val="93A299"/>
              </a:buClr>
              <a:buSzPct val="85000"/>
              <a:buFontTx/>
              <a:buChar char="-"/>
            </a:pPr>
            <a:r>
              <a:rPr lang="fr-FR" sz="6400" spc="-1" dirty="0" smtClean="0">
                <a:solidFill>
                  <a:srgbClr val="292934"/>
                </a:solidFill>
                <a:latin typeface="Arial"/>
              </a:rPr>
              <a:t>Contrôle continu et / ou final</a:t>
            </a:r>
          </a:p>
          <a:p>
            <a:pPr marL="361950" indent="266700" algn="just">
              <a:spcBef>
                <a:spcPts val="1599"/>
              </a:spcBef>
              <a:buClr>
                <a:srgbClr val="93A299"/>
              </a:buClr>
              <a:buSzPct val="85000"/>
              <a:buFontTx/>
              <a:buChar char="-"/>
            </a:pPr>
            <a:r>
              <a:rPr lang="fr-FR" sz="6400" spc="-1" dirty="0" smtClean="0">
                <a:solidFill>
                  <a:srgbClr val="292934"/>
                </a:solidFill>
                <a:latin typeface="Arial"/>
              </a:rPr>
              <a:t>Certains cours sont évalués en concours blanc (4 CB en M1) ou plan de dissertation type CAPES. </a:t>
            </a:r>
            <a:endParaRPr lang="fr-FR" sz="6400" spc="-1" dirty="0" smtClean="0">
              <a:solidFill>
                <a:srgbClr val="292934"/>
              </a:solidFill>
              <a:latin typeface="Arial"/>
            </a:endParaRPr>
          </a:p>
          <a:p>
            <a:pPr marL="361950" indent="266700" algn="just">
              <a:spcBef>
                <a:spcPts val="1599"/>
              </a:spcBef>
              <a:buClr>
                <a:srgbClr val="93A299"/>
              </a:buClr>
              <a:buSzPct val="85000"/>
              <a:buFontTx/>
              <a:buChar char="-"/>
            </a:pPr>
            <a:r>
              <a:rPr lang="fr-FR" sz="6400" spc="-1" dirty="0" smtClean="0">
                <a:solidFill>
                  <a:srgbClr val="292934"/>
                </a:solidFill>
                <a:latin typeface="Arial"/>
              </a:rPr>
              <a:t>Notation de type concours</a:t>
            </a:r>
            <a:endParaRPr lang="fr-FR" sz="6400" spc="-1" dirty="0" smtClean="0">
              <a:solidFill>
                <a:srgbClr val="292934"/>
              </a:solidFill>
              <a:latin typeface="Arial"/>
            </a:endParaRPr>
          </a:p>
          <a:p>
            <a:pPr marL="361950" indent="266700" algn="just">
              <a:spcBef>
                <a:spcPts val="1599"/>
              </a:spcBef>
              <a:buClr>
                <a:srgbClr val="93A299"/>
              </a:buClr>
              <a:buSzPct val="85000"/>
              <a:buFontTx/>
              <a:buChar char="-"/>
            </a:pPr>
            <a:r>
              <a:rPr lang="fr-FR" sz="6400" spc="-1" dirty="0" smtClean="0">
                <a:solidFill>
                  <a:srgbClr val="292934"/>
                </a:solidFill>
                <a:latin typeface="Arial"/>
              </a:rPr>
              <a:t>Toutes les évaluations seront rendues avec corrigé</a:t>
            </a:r>
            <a:r>
              <a:rPr lang="fr-FR" sz="6400" spc="-1" dirty="0" smtClean="0">
                <a:solidFill>
                  <a:srgbClr val="292934"/>
                </a:solidFill>
                <a:latin typeface="Arial"/>
              </a:rPr>
              <a:t>.</a:t>
            </a:r>
          </a:p>
          <a:p>
            <a:pPr marL="361950" indent="266700" algn="just">
              <a:spcBef>
                <a:spcPts val="1599"/>
              </a:spcBef>
              <a:buClr>
                <a:srgbClr val="93A299"/>
              </a:buClr>
              <a:buSzPct val="85000"/>
              <a:buFontTx/>
              <a:buChar char="-"/>
            </a:pPr>
            <a:endParaRPr lang="fr-FR" sz="5600" spc="-1" dirty="0" smtClean="0"/>
          </a:p>
          <a:p>
            <a:pPr marL="182880" indent="-182520" algn="just">
              <a:lnSpc>
                <a:spcPct val="100000"/>
              </a:lnSpc>
              <a:spcBef>
                <a:spcPts val="159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8000" b="1" spc="-1" dirty="0" smtClean="0">
                <a:solidFill>
                  <a:srgbClr val="FF0000"/>
                </a:solidFill>
              </a:rPr>
              <a:t>Régime prépa ! </a:t>
            </a:r>
            <a:r>
              <a:rPr lang="fr-FR" sz="8000" u="sng" spc="-1" dirty="0" smtClean="0"/>
              <a:t>Beaucoup </a:t>
            </a:r>
            <a:r>
              <a:rPr lang="fr-FR" sz="8000" u="sng" spc="-1" dirty="0"/>
              <a:t>de travail</a:t>
            </a:r>
            <a:r>
              <a:rPr lang="fr-FR" sz="8000" spc="-1" dirty="0"/>
              <a:t>, travail individuel (2 h tous les soirs), travaux de </a:t>
            </a:r>
            <a:r>
              <a:rPr lang="fr-FR" sz="8000" spc="-1" dirty="0" smtClean="0"/>
              <a:t>groupe. </a:t>
            </a:r>
            <a:r>
              <a:rPr lang="fr-FR" sz="8000" u="sng" spc="-1" dirty="0" smtClean="0">
                <a:solidFill>
                  <a:srgbClr val="D2533C"/>
                </a:solidFill>
              </a:rPr>
              <a:t>Cohésion</a:t>
            </a:r>
            <a:r>
              <a:rPr lang="fr-FR" sz="8000" spc="-1" dirty="0" smtClean="0">
                <a:solidFill>
                  <a:srgbClr val="D2533C"/>
                </a:solidFill>
              </a:rPr>
              <a:t> </a:t>
            </a:r>
            <a:r>
              <a:rPr lang="fr-FR" sz="8000" spc="-1" dirty="0">
                <a:solidFill>
                  <a:srgbClr val="292934"/>
                </a:solidFill>
              </a:rPr>
              <a:t>de groupe très importante </a:t>
            </a:r>
          </a:p>
          <a:p>
            <a:pPr marL="182880" indent="-182520" algn="just">
              <a:lnSpc>
                <a:spcPct val="100000"/>
              </a:lnSpc>
              <a:spcBef>
                <a:spcPts val="159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8000" b="0" strike="noStrike" spc="-1" dirty="0" smtClean="0">
              <a:latin typeface="Arial"/>
            </a:endParaRPr>
          </a:p>
          <a:p>
            <a:pPr marL="360">
              <a:lnSpc>
                <a:spcPct val="100000"/>
              </a:lnSpc>
              <a:spcBef>
                <a:spcPts val="1599"/>
              </a:spcBef>
              <a:buClr>
                <a:srgbClr val="93A299"/>
              </a:buClr>
              <a:buSzPct val="85000"/>
            </a:pPr>
            <a:endParaRPr lang="fr-FR" sz="8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599"/>
              </a:spcBef>
            </a:pPr>
            <a:endParaRPr lang="fr-FR" sz="8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1599"/>
              </a:spcBef>
            </a:pPr>
            <a:r>
              <a:rPr lang="fr-FR" sz="8000" b="0" strike="noStrike" spc="-1" dirty="0">
                <a:solidFill>
                  <a:srgbClr val="292934"/>
                </a:solidFill>
                <a:latin typeface="Arial"/>
              </a:rPr>
              <a:t>  </a:t>
            </a: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8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8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8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2400" b="0" strike="noStrike" spc="-1" dirty="0">
                <a:solidFill>
                  <a:srgbClr val="292934"/>
                </a:solidFill>
                <a:latin typeface="Arial"/>
              </a:rPr>
              <a:t> </a:t>
            </a:r>
          </a:p>
        </p:txBody>
      </p:sp>
      <p:sp>
        <p:nvSpPr>
          <p:cNvPr id="117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6EAE043D-2346-419F-AE18-A913A33DE4A5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4</a:t>
            </a:fld>
            <a:endParaRPr lang="fr-FR" sz="1400" b="0" strike="noStrike" spc="-1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395640" y="836640"/>
            <a:ext cx="8229240" cy="9903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4000" b="0" strike="noStrike" spc="-100">
                <a:solidFill>
                  <a:srgbClr val="FF0000"/>
                </a:solidFill>
                <a:latin typeface="Arial"/>
              </a:rPr>
              <a:t>Modalités d’évaluation</a:t>
            </a:r>
            <a:r>
              <a:t/>
            </a:r>
            <a:br/>
            <a:endParaRPr lang="fr-FR" sz="4000" b="0" strike="noStrike" spc="-1">
              <a:solidFill>
                <a:srgbClr val="292934"/>
              </a:solidFill>
              <a:latin typeface="Arial"/>
            </a:endParaRPr>
          </a:p>
        </p:txBody>
      </p:sp>
      <p:sp>
        <p:nvSpPr>
          <p:cNvPr id="119" name="TextShape 2"/>
          <p:cNvSpPr txBox="1"/>
          <p:nvPr/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>
            <a:noFill/>
          </a:ln>
        </p:spPr>
        <p:txBody>
          <a:bodyPr>
            <a:normAutofit lnSpcReduction="10000"/>
          </a:bodyPr>
          <a:lstStyle/>
          <a:p>
            <a:pPr marL="182880" indent="-182520"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400" spc="-1" dirty="0" smtClean="0">
                <a:solidFill>
                  <a:srgbClr val="292934"/>
                </a:solidFill>
              </a:rPr>
              <a:t>La </a:t>
            </a:r>
            <a:r>
              <a:rPr lang="fr-FR" sz="2400" spc="-1" dirty="0">
                <a:solidFill>
                  <a:srgbClr val="292934"/>
                </a:solidFill>
              </a:rPr>
              <a:t>compensation n’existe pas entre les deux années de master ni entre les deux semestres d’une même année de master.</a:t>
            </a:r>
          </a:p>
          <a:p>
            <a:pPr marL="182880" indent="-182520"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400" b="0" strike="noStrike" spc="-1" dirty="0">
                <a:solidFill>
                  <a:srgbClr val="292934"/>
                </a:solidFill>
                <a:latin typeface="Arial"/>
              </a:rPr>
              <a:t>Les UE ou EC «stage en responsabilité en milieu scolaire»  en M2 ne sont pas compensables. </a:t>
            </a: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400" spc="-1" dirty="0">
              <a:solidFill>
                <a:srgbClr val="292934"/>
              </a:solidFill>
              <a:latin typeface="Arial"/>
            </a:endParaRP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400" b="0" strike="noStrike" spc="-1" dirty="0">
                <a:solidFill>
                  <a:srgbClr val="292934"/>
                </a:solidFill>
                <a:latin typeface="Arial"/>
              </a:rPr>
              <a:t>La langue vivante n’est pas compensable. </a:t>
            </a:r>
            <a:endParaRPr lang="fr-FR" sz="2400" b="0" strike="noStrike" spc="-1" dirty="0" smtClean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400" spc="-1" dirty="0">
              <a:solidFill>
                <a:srgbClr val="292934"/>
              </a:solidFill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400" spc="-1" dirty="0">
              <a:solidFill>
                <a:srgbClr val="292934"/>
              </a:solidFill>
            </a:endParaRP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400" spc="-1" dirty="0">
                <a:solidFill>
                  <a:srgbClr val="292934"/>
                </a:solidFill>
              </a:rPr>
              <a:t>La compensation s’applique entre les EC d’une même UE et les UE d’un même semestre </a:t>
            </a:r>
            <a:r>
              <a:rPr lang="fr-FR" sz="2400" spc="-1" dirty="0">
                <a:solidFill>
                  <a:srgbClr val="FF0000"/>
                </a:solidFill>
              </a:rPr>
              <a:t>si la moyenne de chaque EC/UE est supérieure ou égale à 08/20. </a:t>
            </a: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 marL="182880" indent="-182520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20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950FB3C3-6B6C-42BD-98FF-C06CC578C7EF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5</a:t>
            </a:fld>
            <a:endParaRPr lang="fr-FR" sz="1400" b="0" strike="noStrike" spc="-1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Shape 1"/>
          <p:cNvSpPr txBox="1"/>
          <p:nvPr/>
        </p:nvSpPr>
        <p:spPr>
          <a:xfrm>
            <a:off x="251640" y="620640"/>
            <a:ext cx="8229240" cy="575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dirty="0"/>
              <a:t/>
            </a:r>
            <a:br>
              <a:rPr dirty="0"/>
            </a:br>
            <a:r>
              <a:rPr lang="fr-FR" sz="4000" b="0" strike="noStrike" spc="-100" dirty="0" smtClean="0">
                <a:solidFill>
                  <a:srgbClr val="D2533C"/>
                </a:solidFill>
                <a:latin typeface="Arial"/>
              </a:rPr>
              <a:t>Calendrier 2022-23</a:t>
            </a:r>
            <a:r>
              <a:rPr dirty="0"/>
              <a:t/>
            </a:r>
            <a:br>
              <a:rPr dirty="0"/>
            </a:br>
            <a:endParaRPr lang="fr-FR" sz="40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70" name="TextShape 2"/>
          <p:cNvSpPr txBox="1"/>
          <p:nvPr/>
        </p:nvSpPr>
        <p:spPr>
          <a:xfrm>
            <a:off x="179640" y="908640"/>
            <a:ext cx="8712720" cy="57603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519"/>
              </a:spcBef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 marL="182880" indent="-182520" algn="just">
              <a:lnSpc>
                <a:spcPct val="100000"/>
              </a:lnSpc>
              <a:spcBef>
                <a:spcPts val="51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600" b="0" strike="noStrike" spc="-1" dirty="0">
                <a:solidFill>
                  <a:srgbClr val="292934"/>
                </a:solidFill>
                <a:latin typeface="Arial"/>
              </a:rPr>
              <a:t>Rentrée du M1 le </a:t>
            </a:r>
            <a:r>
              <a:rPr lang="fr-FR" sz="2600" spc="-1" dirty="0" smtClean="0">
                <a:solidFill>
                  <a:srgbClr val="D2533C"/>
                </a:solidFill>
                <a:latin typeface="Arial"/>
              </a:rPr>
              <a:t>lundi 5</a:t>
            </a:r>
            <a:r>
              <a:rPr lang="fr-FR" sz="2600" b="0" strike="noStrike" spc="-1" dirty="0" smtClean="0">
                <a:solidFill>
                  <a:srgbClr val="D2533C"/>
                </a:solidFill>
                <a:latin typeface="Arial"/>
              </a:rPr>
              <a:t> septembre 2022</a:t>
            </a:r>
          </a:p>
          <a:p>
            <a:pPr marL="182880" indent="-182520" algn="just">
              <a:lnSpc>
                <a:spcPct val="100000"/>
              </a:lnSpc>
              <a:spcBef>
                <a:spcPts val="519"/>
              </a:spcBef>
              <a:buClr>
                <a:srgbClr val="93A299"/>
              </a:buClr>
              <a:buSzPct val="85000"/>
              <a:buFont typeface="Arial"/>
              <a:buChar char="•"/>
            </a:pPr>
            <a:endParaRPr lang="fr-FR" sz="2600" spc="-1" dirty="0">
              <a:solidFill>
                <a:srgbClr val="FF0000"/>
              </a:solidFill>
              <a:latin typeface="Arial"/>
            </a:endParaRPr>
          </a:p>
          <a:p>
            <a:pPr marL="182880" indent="-182520" algn="just">
              <a:lnSpc>
                <a:spcPct val="100000"/>
              </a:lnSpc>
              <a:spcBef>
                <a:spcPts val="51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600" b="0" strike="noStrike" spc="-1" dirty="0" smtClean="0">
                <a:latin typeface="Arial"/>
              </a:rPr>
              <a:t>Cours </a:t>
            </a:r>
            <a:r>
              <a:rPr lang="fr-FR" sz="2600" b="0" strike="noStrike" spc="-1" dirty="0" smtClean="0">
                <a:solidFill>
                  <a:srgbClr val="D2533C"/>
                </a:solidFill>
                <a:latin typeface="Arial"/>
              </a:rPr>
              <a:t>tous les jours</a:t>
            </a:r>
            <a:r>
              <a:rPr lang="fr-FR" sz="2600" b="0" strike="noStrike" spc="-1" dirty="0" smtClean="0">
                <a:latin typeface="Arial"/>
              </a:rPr>
              <a:t>, </a:t>
            </a:r>
            <a:r>
              <a:rPr lang="fr-FR" sz="2600" b="0" strike="noStrike" spc="-1" dirty="0" smtClean="0">
                <a:latin typeface="Arial"/>
              </a:rPr>
              <a:t>du lundi </a:t>
            </a:r>
            <a:r>
              <a:rPr lang="fr-FR" sz="2600" b="0" strike="noStrike" spc="-1" dirty="0" smtClean="0">
                <a:latin typeface="Arial"/>
              </a:rPr>
              <a:t>au vendredi 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600" b="0" strike="noStrike" spc="-1" dirty="0">
              <a:solidFill>
                <a:srgbClr val="292934"/>
              </a:solidFill>
              <a:latin typeface="Arial"/>
            </a:endParaRPr>
          </a:p>
          <a:p>
            <a:pPr marL="182880" indent="-182520" algn="just">
              <a:lnSpc>
                <a:spcPct val="100000"/>
              </a:lnSpc>
              <a:spcBef>
                <a:spcPts val="519"/>
              </a:spcBef>
              <a:buClr>
                <a:srgbClr val="93A299"/>
              </a:buClr>
              <a:buSzPct val="85000"/>
              <a:buFont typeface="Arial"/>
              <a:buChar char="•"/>
            </a:pPr>
            <a:r>
              <a:rPr lang="fr-FR" sz="2600" strike="noStrike" spc="-1" dirty="0">
                <a:solidFill>
                  <a:srgbClr val="292934"/>
                </a:solidFill>
                <a:latin typeface="Arial"/>
              </a:rPr>
              <a:t>Faire son </a:t>
            </a:r>
            <a:r>
              <a:rPr lang="fr-FR" sz="2600" strike="noStrike" spc="-1" dirty="0">
                <a:solidFill>
                  <a:srgbClr val="D2533C"/>
                </a:solidFill>
                <a:latin typeface="Arial"/>
              </a:rPr>
              <a:t>inscription </a:t>
            </a:r>
            <a:r>
              <a:rPr lang="fr-FR" sz="2600" strike="noStrike" spc="-1" dirty="0">
                <a:solidFill>
                  <a:schemeClr val="tx2"/>
                </a:solidFill>
                <a:latin typeface="Arial"/>
              </a:rPr>
              <a:t>administrative </a:t>
            </a:r>
            <a:r>
              <a:rPr lang="fr-FR" sz="2600" b="1" strike="noStrike" spc="-1" dirty="0" smtClean="0">
                <a:solidFill>
                  <a:schemeClr val="tx2"/>
                </a:solidFill>
                <a:latin typeface="Arial"/>
              </a:rPr>
              <a:t>entre le 6 et le </a:t>
            </a:r>
            <a:r>
              <a:rPr lang="fr-FR" sz="2600" b="1" strike="noStrike" spc="-1" dirty="0" smtClean="0">
                <a:solidFill>
                  <a:schemeClr val="tx2"/>
                </a:solidFill>
                <a:latin typeface="Arial"/>
              </a:rPr>
              <a:t>8 juillet</a:t>
            </a:r>
            <a:r>
              <a:rPr lang="fr-FR" sz="2600" spc="-1" dirty="0" smtClean="0">
                <a:solidFill>
                  <a:schemeClr val="tx2"/>
                </a:solidFill>
                <a:latin typeface="Arial"/>
              </a:rPr>
              <a:t>, </a:t>
            </a:r>
            <a:endParaRPr lang="fr-FR" sz="2600" spc="-1" dirty="0" smtClean="0">
              <a:solidFill>
                <a:schemeClr val="tx2"/>
              </a:solidFill>
              <a:latin typeface="Arial"/>
            </a:endParaRPr>
          </a:p>
          <a:p>
            <a:pPr marL="360" algn="just">
              <a:lnSpc>
                <a:spcPct val="100000"/>
              </a:lnSpc>
              <a:spcBef>
                <a:spcPts val="519"/>
              </a:spcBef>
              <a:buClr>
                <a:srgbClr val="93A299"/>
              </a:buClr>
              <a:buSzPct val="85000"/>
            </a:pPr>
            <a:r>
              <a:rPr lang="fr-FR" sz="2600" spc="-1" dirty="0">
                <a:solidFill>
                  <a:schemeClr val="tx2"/>
                </a:solidFill>
                <a:latin typeface="Arial"/>
              </a:rPr>
              <a:t>s</a:t>
            </a:r>
            <a:r>
              <a:rPr lang="fr-FR" sz="2600" strike="noStrike" spc="-1" dirty="0" smtClean="0">
                <a:solidFill>
                  <a:schemeClr val="tx2"/>
                </a:solidFill>
                <a:latin typeface="Arial"/>
              </a:rPr>
              <a:t>inon passage en liste d’attente ! </a:t>
            </a:r>
          </a:p>
          <a:p>
            <a:pPr marL="360" algn="just">
              <a:lnSpc>
                <a:spcPct val="100000"/>
              </a:lnSpc>
              <a:spcBef>
                <a:spcPts val="519"/>
              </a:spcBef>
              <a:buClr>
                <a:srgbClr val="93A299"/>
              </a:buClr>
              <a:buSzPct val="85000"/>
            </a:pPr>
            <a:endParaRPr lang="fr-FR" sz="2600" b="0" spc="-1" dirty="0">
              <a:solidFill>
                <a:srgbClr val="292934"/>
              </a:solidFill>
              <a:latin typeface="Arial"/>
            </a:endParaRPr>
          </a:p>
          <a:p>
            <a:pPr marL="360" algn="just">
              <a:lnSpc>
                <a:spcPct val="100000"/>
              </a:lnSpc>
              <a:spcBef>
                <a:spcPts val="519"/>
              </a:spcBef>
              <a:buClr>
                <a:srgbClr val="93A299"/>
              </a:buClr>
              <a:buSzPct val="85000"/>
            </a:pPr>
            <a:r>
              <a:rPr lang="fr-FR" sz="2600" b="0" strike="noStrike" spc="-1" dirty="0" smtClean="0">
                <a:solidFill>
                  <a:srgbClr val="292934"/>
                </a:solidFill>
                <a:latin typeface="Arial"/>
              </a:rPr>
              <a:t>Permet </a:t>
            </a:r>
            <a:r>
              <a:rPr lang="fr-FR" sz="2600" b="0" strike="noStrike" spc="-1" dirty="0" smtClean="0">
                <a:solidFill>
                  <a:srgbClr val="292934"/>
                </a:solidFill>
                <a:latin typeface="Arial"/>
              </a:rPr>
              <a:t>d’activer </a:t>
            </a:r>
            <a:r>
              <a:rPr lang="fr-FR" sz="2600" b="0" strike="noStrike" spc="-1" dirty="0">
                <a:solidFill>
                  <a:srgbClr val="292934"/>
                </a:solidFill>
                <a:latin typeface="Arial"/>
              </a:rPr>
              <a:t>et utiliser les outils </a:t>
            </a:r>
            <a:r>
              <a:rPr lang="fr-FR" sz="2600" b="0" strike="noStrike" spc="-1" dirty="0" smtClean="0">
                <a:solidFill>
                  <a:srgbClr val="292934"/>
                </a:solidFill>
                <a:latin typeface="Arial"/>
              </a:rPr>
              <a:t>numériques: </a:t>
            </a:r>
            <a:r>
              <a:rPr lang="fr-FR" sz="2600" b="0" strike="noStrike" spc="-1" dirty="0">
                <a:solidFill>
                  <a:srgbClr val="292934"/>
                </a:solidFill>
                <a:latin typeface="Arial"/>
              </a:rPr>
              <a:t>messagerie UPN, plateforme </a:t>
            </a:r>
            <a:r>
              <a:rPr lang="fr-FR" sz="2600" b="0" strike="noStrike" spc="-1" dirty="0" err="1">
                <a:solidFill>
                  <a:srgbClr val="292934"/>
                </a:solidFill>
                <a:latin typeface="Arial"/>
              </a:rPr>
              <a:t>coursenligne</a:t>
            </a:r>
            <a:r>
              <a:rPr lang="fr-FR" sz="2600" b="0" strike="noStrike" spc="-1" dirty="0">
                <a:solidFill>
                  <a:srgbClr val="292934"/>
                </a:solidFill>
                <a:latin typeface="Arial"/>
              </a:rPr>
              <a:t>, planning en </a:t>
            </a:r>
            <a:r>
              <a:rPr lang="fr-FR" sz="2600" b="0" strike="noStrike" spc="-1" dirty="0" smtClean="0">
                <a:solidFill>
                  <a:srgbClr val="292934"/>
                </a:solidFill>
                <a:latin typeface="Arial"/>
              </a:rPr>
              <a:t>ligne etc.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600" spc="-1" dirty="0">
              <a:solidFill>
                <a:srgbClr val="292934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600" b="0" strike="noStrike" spc="-1" dirty="0" smtClean="0">
              <a:solidFill>
                <a:srgbClr val="292934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r>
              <a:rPr lang="fr-FR" sz="2600" b="0" strike="noStrike" spc="-1" dirty="0" smtClean="0">
                <a:solidFill>
                  <a:srgbClr val="292934"/>
                </a:solidFill>
                <a:latin typeface="Arial"/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600" spc="-1" dirty="0" smtClean="0">
              <a:solidFill>
                <a:srgbClr val="292934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600" spc="-1" dirty="0">
              <a:solidFill>
                <a:srgbClr val="292934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519"/>
              </a:spcBef>
            </a:pPr>
            <a:endParaRPr lang="fr-FR" sz="2600" b="0" strike="noStrike" spc="-1" dirty="0">
              <a:solidFill>
                <a:srgbClr val="292934"/>
              </a:solidFill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479"/>
              </a:spcBef>
            </a:pPr>
            <a:endParaRPr lang="fr-FR" sz="26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6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6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6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71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F03DC49A-CDC1-457D-A716-B83E730398F8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6</a:t>
            </a:fld>
            <a:endParaRPr lang="fr-FR" sz="1400" b="0" strike="noStrike" spc="-1">
              <a:latin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fr-FR" sz="4000" b="0" strike="noStrike" spc="-100" dirty="0" smtClean="0">
                <a:solidFill>
                  <a:srgbClr val="D2533C"/>
                </a:solidFill>
                <a:latin typeface="Arial"/>
              </a:rPr>
              <a:t>Vacances universitaires </a:t>
            </a:r>
            <a:endParaRPr lang="fr-FR" sz="40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73" name="TextShape 2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5EE37EBB-F09A-4431-9837-17BDA2575AF9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7</a:t>
            </a:fld>
            <a:endParaRPr lang="fr-FR" sz="1400" b="0" strike="noStrike" spc="-1">
              <a:latin typeface="Times New Roman"/>
            </a:endParaRPr>
          </a:p>
        </p:txBody>
      </p:sp>
      <p:graphicFrame>
        <p:nvGraphicFramePr>
          <p:cNvPr id="174" name="Table 3"/>
          <p:cNvGraphicFramePr/>
          <p:nvPr>
            <p:extLst>
              <p:ext uri="{D42A27DB-BD31-4B8C-83A1-F6EECF244321}">
                <p14:modId xmlns:p14="http://schemas.microsoft.com/office/powerpoint/2010/main" val="1775065469"/>
              </p:ext>
            </p:extLst>
          </p:nvPr>
        </p:nvGraphicFramePr>
        <p:xfrm>
          <a:off x="605641" y="1989000"/>
          <a:ext cx="8070719" cy="3384000"/>
        </p:xfrm>
        <a:graphic>
          <a:graphicData uri="http://schemas.openxmlformats.org/drawingml/2006/table">
            <a:tbl>
              <a:tblPr/>
              <a:tblGrid>
                <a:gridCol w="201710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178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178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1787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46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292934"/>
                          </a:solidFill>
                          <a:latin typeface="Calibri"/>
                          <a:ea typeface="Calibri"/>
                        </a:rPr>
                        <a:t>Automne </a:t>
                      </a:r>
                      <a:endParaRPr lang="fr-FR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292934"/>
                          </a:solidFill>
                          <a:latin typeface="Calibri"/>
                          <a:ea typeface="Calibri"/>
                        </a:rPr>
                        <a:t>Noël </a:t>
                      </a:r>
                      <a:endParaRPr lang="fr-FR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292934"/>
                          </a:solidFill>
                          <a:latin typeface="Calibri"/>
                          <a:ea typeface="Calibri"/>
                        </a:rPr>
                        <a:t>Hiver</a:t>
                      </a:r>
                      <a:endParaRPr lang="fr-FR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600" b="1" strike="noStrike" spc="-1" dirty="0" smtClean="0">
                          <a:solidFill>
                            <a:srgbClr val="292934"/>
                          </a:solidFill>
                          <a:latin typeface="Calibri"/>
                          <a:ea typeface="Calibri"/>
                        </a:rPr>
                        <a:t>Printemps</a:t>
                      </a:r>
                      <a:endParaRPr lang="fr-FR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38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292934"/>
                          </a:solidFill>
                          <a:latin typeface="Calibri"/>
                          <a:ea typeface="Calibri"/>
                        </a:rPr>
                        <a:t>Samedi 29 octobre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fr-FR" sz="1600" b="0" strike="noStrike" spc="-1" dirty="0" smtClean="0">
                        <a:solidFill>
                          <a:srgbClr val="292934"/>
                        </a:solidFill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292934"/>
                          </a:solidFill>
                          <a:latin typeface="Calibri"/>
                        </a:rPr>
                        <a:t>Dimanche 6</a:t>
                      </a:r>
                      <a:r>
                        <a:rPr lang="fr-FR" sz="1600" b="0" strike="noStrike" spc="-1" baseline="0" dirty="0" smtClean="0">
                          <a:solidFill>
                            <a:srgbClr val="292934"/>
                          </a:solidFill>
                          <a:latin typeface="Calibri"/>
                        </a:rPr>
                        <a:t> </a:t>
                      </a:r>
                      <a:r>
                        <a:rPr lang="fr-FR" sz="1600" b="0" strike="noStrike" spc="-1" dirty="0" smtClean="0">
                          <a:solidFill>
                            <a:srgbClr val="292934"/>
                          </a:solidFill>
                          <a:latin typeface="Calibri"/>
                        </a:rPr>
                        <a:t>novembre </a:t>
                      </a:r>
                      <a:endParaRPr lang="fr-FR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292934"/>
                          </a:solidFill>
                          <a:latin typeface="Calibri"/>
                          <a:ea typeface="Calibri"/>
                        </a:rPr>
                        <a:t>Samedi 17 décembre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fr-FR" sz="1600" b="0" strike="noStrike" spc="-1" dirty="0" smtClean="0">
                        <a:solidFill>
                          <a:srgbClr val="292934"/>
                        </a:solidFill>
                        <a:latin typeface="Calibri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292934"/>
                          </a:solidFill>
                          <a:latin typeface="Calibri"/>
                          <a:ea typeface="Calibri"/>
                        </a:rPr>
                        <a:t>Dimanche 1</a:t>
                      </a:r>
                      <a:r>
                        <a:rPr lang="fr-FR" sz="1600" b="0" strike="noStrike" spc="-1" baseline="30000" dirty="0" smtClean="0">
                          <a:solidFill>
                            <a:srgbClr val="292934"/>
                          </a:solidFill>
                          <a:latin typeface="Calibri"/>
                          <a:ea typeface="Calibri"/>
                        </a:rPr>
                        <a:t>er</a:t>
                      </a:r>
                      <a:r>
                        <a:rPr lang="fr-FR" sz="1600" b="0" strike="noStrike" spc="-1" dirty="0" smtClean="0">
                          <a:solidFill>
                            <a:srgbClr val="292934"/>
                          </a:solidFill>
                          <a:latin typeface="Calibri"/>
                          <a:ea typeface="Calibri"/>
                        </a:rPr>
                        <a:t> janvier </a:t>
                      </a:r>
                      <a:endParaRPr lang="fr-FR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292934"/>
                          </a:solidFill>
                          <a:latin typeface="Calibri"/>
                          <a:ea typeface="Calibri"/>
                        </a:rPr>
                        <a:t>Samedi 25 février 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fr-FR" sz="1600" b="0" strike="noStrike" spc="-1" dirty="0" smtClean="0">
                        <a:solidFill>
                          <a:srgbClr val="292934"/>
                        </a:solidFill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600" b="0" strike="noStrike" spc="-1" dirty="0" smtClean="0">
                          <a:solidFill>
                            <a:srgbClr val="292934"/>
                          </a:solidFill>
                          <a:latin typeface="Calibri"/>
                        </a:rPr>
                        <a:t>Dimanche 5 mars </a:t>
                      </a:r>
                      <a:endParaRPr lang="fr-FR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600" b="0" strike="noStrike" spc="-1" dirty="0" smtClean="0">
                          <a:latin typeface="Arial"/>
                        </a:rPr>
                        <a:t>Samedi</a:t>
                      </a:r>
                      <a:r>
                        <a:rPr lang="fr-FR" sz="1600" b="0" strike="noStrike" spc="-1" baseline="0" dirty="0" smtClean="0">
                          <a:latin typeface="Arial"/>
                        </a:rPr>
                        <a:t> 22 avril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fr-FR" sz="1600" b="0" strike="noStrike" spc="-1" baseline="0" dirty="0" smtClean="0">
                        <a:latin typeface="Arial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600" b="0" strike="noStrike" spc="-1" baseline="0" dirty="0" smtClean="0">
                          <a:latin typeface="Arial"/>
                        </a:rPr>
                        <a:t>Lundi 1</a:t>
                      </a:r>
                      <a:r>
                        <a:rPr lang="fr-FR" sz="1600" b="0" strike="noStrike" spc="-1" baseline="30000" dirty="0" smtClean="0">
                          <a:latin typeface="Arial"/>
                        </a:rPr>
                        <a:t>er</a:t>
                      </a:r>
                      <a:r>
                        <a:rPr lang="fr-FR" sz="1600" b="0" strike="noStrike" spc="-1" baseline="0" dirty="0" smtClean="0">
                          <a:latin typeface="Arial"/>
                        </a:rPr>
                        <a:t> mai</a:t>
                      </a:r>
                      <a:endParaRPr lang="fr-FR" sz="1600" b="0" strike="noStrike" spc="-1" dirty="0">
                        <a:latin typeface="Arial"/>
                      </a:endParaRPr>
                    </a:p>
                  </a:txBody>
                  <a:tcPr marL="68400" marR="6840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5" name="CustomShape 4"/>
          <p:cNvSpPr/>
          <p:nvPr/>
        </p:nvSpPr>
        <p:spPr>
          <a:xfrm>
            <a:off x="979560" y="3618000"/>
            <a:ext cx="9143640" cy="4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>
                <a:solidFill>
                  <a:srgbClr val="D2533C"/>
                </a:solidFill>
                <a:latin typeface="Arial"/>
              </a:rPr>
              <a:t>Le site du master</a:t>
            </a:r>
            <a:endParaRPr lang="fr-FR" sz="40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83" name="TextShape 2"/>
          <p:cNvSpPr txBox="1"/>
          <p:nvPr/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2400" spc="-1" dirty="0" smtClean="0">
                <a:solidFill>
                  <a:srgbClr val="292934"/>
                </a:solidFill>
                <a:hlinkClick r:id="rId2"/>
              </a:rPr>
              <a:t>https://aes.parisnanterre.fr/formations/master-meef-ses</a:t>
            </a:r>
            <a:endParaRPr lang="fr-FR" sz="2400" spc="-1" dirty="0" smtClean="0">
              <a:solidFill>
                <a:srgbClr val="292934"/>
              </a:solidFill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84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A74C6457-ED37-4783-8C0F-D190819F360B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8</a:t>
            </a:fld>
            <a:endParaRPr lang="fr-FR" sz="1400" b="0" strike="noStrike" spc="-1">
              <a:latin typeface="Times New Roman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08" y="2683821"/>
            <a:ext cx="7036872" cy="331692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TextShape 1"/>
          <p:cNvSpPr txBox="1"/>
          <p:nvPr/>
        </p:nvSpPr>
        <p:spPr>
          <a:xfrm>
            <a:off x="457200" y="533520"/>
            <a:ext cx="8229240" cy="99036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fr-FR" sz="4000" b="0" strike="noStrike" spc="-100" dirty="0">
                <a:solidFill>
                  <a:srgbClr val="D2533C"/>
                </a:solidFill>
                <a:latin typeface="Arial"/>
              </a:rPr>
              <a:t>Le </a:t>
            </a:r>
            <a:r>
              <a:rPr lang="fr-FR" sz="4000" b="0" strike="noStrike" spc="-100" dirty="0" smtClean="0">
                <a:solidFill>
                  <a:srgbClr val="D2533C"/>
                </a:solidFill>
                <a:latin typeface="Arial"/>
              </a:rPr>
              <a:t>dossier de rentrée</a:t>
            </a:r>
            <a:endParaRPr lang="fr-FR" sz="40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83" name="TextShape 2"/>
          <p:cNvSpPr txBox="1"/>
          <p:nvPr/>
        </p:nvSpPr>
        <p:spPr>
          <a:xfrm>
            <a:off x="457200" y="1600200"/>
            <a:ext cx="8229240" cy="4876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2000" spc="-1" dirty="0" smtClean="0">
                <a:solidFill>
                  <a:srgbClr val="292934"/>
                </a:solidFill>
              </a:rPr>
              <a:t>→ Sera envoyé par mail </a:t>
            </a:r>
            <a:r>
              <a:rPr lang="fr-FR" sz="2000" u="sng" spc="-1" dirty="0" smtClean="0">
                <a:solidFill>
                  <a:srgbClr val="D2533C"/>
                </a:solidFill>
              </a:rPr>
              <a:t>après inscription </a:t>
            </a:r>
            <a:r>
              <a:rPr lang="fr-FR" sz="2000" u="sng" spc="-1" dirty="0" smtClean="0">
                <a:solidFill>
                  <a:srgbClr val="D2533C"/>
                </a:solidFill>
              </a:rPr>
              <a:t>administrative</a:t>
            </a:r>
            <a:endParaRPr lang="fr-FR" sz="2000" spc="-1" dirty="0" smtClean="0">
              <a:solidFill>
                <a:srgbClr val="292934"/>
              </a:solidFill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1400" spc="-1" dirty="0">
              <a:solidFill>
                <a:srgbClr val="292934"/>
              </a:solidFill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2000" spc="-1" dirty="0">
                <a:solidFill>
                  <a:srgbClr val="292934"/>
                </a:solidFill>
              </a:rPr>
              <a:t>→ Certains </a:t>
            </a:r>
            <a:r>
              <a:rPr lang="fr-FR" sz="2000" spc="-1" dirty="0" smtClean="0">
                <a:solidFill>
                  <a:srgbClr val="292934"/>
                </a:solidFill>
              </a:rPr>
              <a:t>documents disponibles sur le site du Master. </a:t>
            </a:r>
            <a:endParaRPr lang="fr-FR" sz="20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1600" b="0" strike="noStrike" spc="-1" dirty="0" smtClean="0">
                <a:solidFill>
                  <a:srgbClr val="292934"/>
                </a:solidFill>
                <a:latin typeface="Arial"/>
              </a:rPr>
              <a:t>	- Calendrier</a:t>
            </a:r>
            <a:endParaRPr lang="fr-FR" sz="1600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1600" b="0" strike="noStrike" spc="-1" dirty="0" smtClean="0">
                <a:solidFill>
                  <a:srgbClr val="292934"/>
                </a:solidFill>
                <a:latin typeface="Arial"/>
              </a:rPr>
              <a:t>	- Plan du campus</a:t>
            </a:r>
          </a:p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fr-FR" sz="1600" spc="-1" dirty="0">
                <a:solidFill>
                  <a:srgbClr val="292934"/>
                </a:solidFill>
                <a:latin typeface="Arial"/>
              </a:rPr>
              <a:t>	</a:t>
            </a:r>
            <a:r>
              <a:rPr lang="fr-FR" sz="1600" spc="-1" dirty="0" smtClean="0">
                <a:solidFill>
                  <a:srgbClr val="292934"/>
                </a:solidFill>
                <a:latin typeface="Arial"/>
              </a:rPr>
              <a:t>- </a:t>
            </a:r>
            <a:r>
              <a:rPr lang="fr-FR" sz="1600" b="0" strike="noStrike" spc="-1" dirty="0" smtClean="0">
                <a:solidFill>
                  <a:srgbClr val="292934"/>
                </a:solidFill>
                <a:latin typeface="Arial"/>
              </a:rPr>
              <a:t>Maquette et livret des enseignements </a:t>
            </a:r>
            <a:endParaRPr lang="fr-FR" sz="1600" b="0" strike="noStrike" spc="-1" dirty="0">
              <a:solidFill>
                <a:srgbClr val="292934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1400" b="0" strike="noStrike" spc="-1" dirty="0">
              <a:solidFill>
                <a:srgbClr val="292934"/>
              </a:solidFill>
              <a:latin typeface="Arial"/>
            </a:endParaRPr>
          </a:p>
          <a:p>
            <a:pPr marL="360" algn="just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000" spc="-1" dirty="0">
                <a:solidFill>
                  <a:srgbClr val="292934"/>
                </a:solidFill>
              </a:rPr>
              <a:t>→ </a:t>
            </a:r>
            <a:r>
              <a:rPr lang="fr-FR" sz="2000" spc="-1" dirty="0" smtClean="0">
                <a:solidFill>
                  <a:srgbClr val="292934"/>
                </a:solidFill>
              </a:rPr>
              <a:t>Regarder </a:t>
            </a:r>
            <a:r>
              <a:rPr lang="fr-FR" sz="2000" spc="-1" dirty="0">
                <a:solidFill>
                  <a:srgbClr val="292934"/>
                </a:solidFill>
              </a:rPr>
              <a:t>les </a:t>
            </a:r>
            <a:r>
              <a:rPr lang="fr-FR" sz="2000" u="sng" spc="-1" dirty="0">
                <a:solidFill>
                  <a:srgbClr val="D2533C"/>
                </a:solidFill>
              </a:rPr>
              <a:t>programmes du lycée</a:t>
            </a:r>
            <a:r>
              <a:rPr lang="fr-FR" sz="2000" spc="-1" dirty="0">
                <a:solidFill>
                  <a:srgbClr val="292934"/>
                </a:solidFill>
              </a:rPr>
              <a:t>, les fiches </a:t>
            </a:r>
            <a:r>
              <a:rPr lang="fr-FR" sz="2000" spc="-1" dirty="0" err="1">
                <a:solidFill>
                  <a:srgbClr val="292934"/>
                </a:solidFill>
              </a:rPr>
              <a:t>Eduscol</a:t>
            </a:r>
            <a:r>
              <a:rPr lang="fr-FR" sz="2000" spc="-1" dirty="0">
                <a:solidFill>
                  <a:srgbClr val="292934"/>
                </a:solidFill>
              </a:rPr>
              <a:t>, les manuels </a:t>
            </a:r>
          </a:p>
          <a:p>
            <a:pPr marL="360" algn="just"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000" spc="-1" dirty="0"/>
              <a:t>Tout le monde doit connaître les programmes et avoir un niveau terminale à la </a:t>
            </a:r>
            <a:r>
              <a:rPr lang="fr-FR" sz="2000" spc="-1" dirty="0" smtClean="0"/>
              <a:t>rentrée.</a:t>
            </a:r>
            <a:endParaRPr lang="fr-FR" sz="2000" spc="-1" dirty="0"/>
          </a:p>
          <a:p>
            <a:pPr marL="360" algn="just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endParaRPr lang="fr-FR" sz="1400" spc="-1" dirty="0" smtClean="0">
              <a:solidFill>
                <a:srgbClr val="292934"/>
              </a:solidFill>
            </a:endParaRPr>
          </a:p>
          <a:p>
            <a:pPr marL="360" algn="just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000" spc="-1" dirty="0">
                <a:solidFill>
                  <a:srgbClr val="292934"/>
                </a:solidFill>
              </a:rPr>
              <a:t>→ </a:t>
            </a:r>
            <a:r>
              <a:rPr lang="fr-FR" sz="2000" spc="-1" dirty="0" smtClean="0">
                <a:solidFill>
                  <a:srgbClr val="292934"/>
                </a:solidFill>
              </a:rPr>
              <a:t>Travailler </a:t>
            </a:r>
            <a:r>
              <a:rPr lang="fr-FR" sz="2000" spc="-1" dirty="0">
                <a:solidFill>
                  <a:srgbClr val="292934"/>
                </a:solidFill>
              </a:rPr>
              <a:t>spécifiquement les </a:t>
            </a:r>
            <a:r>
              <a:rPr lang="fr-FR" sz="2000" u="sng" spc="-1" dirty="0">
                <a:solidFill>
                  <a:srgbClr val="D2533C"/>
                </a:solidFill>
              </a:rPr>
              <a:t>deux chapitres </a:t>
            </a:r>
            <a:r>
              <a:rPr lang="fr-FR" sz="2000" u="sng" spc="-1" dirty="0" smtClean="0">
                <a:solidFill>
                  <a:srgbClr val="D2533C"/>
                </a:solidFill>
              </a:rPr>
              <a:t>suivants</a:t>
            </a:r>
            <a:r>
              <a:rPr lang="fr-FR" sz="2000" spc="-1" dirty="0" smtClean="0">
                <a:solidFill>
                  <a:srgbClr val="D2533C"/>
                </a:solidFill>
              </a:rPr>
              <a:t> </a:t>
            </a:r>
            <a:r>
              <a:rPr lang="fr-FR" sz="2000" spc="-1" dirty="0" smtClean="0">
                <a:solidFill>
                  <a:srgbClr val="292934"/>
                </a:solidFill>
              </a:rPr>
              <a:t>: </a:t>
            </a:r>
            <a:endParaRPr lang="fr-FR" sz="2000" spc="-1" dirty="0">
              <a:solidFill>
                <a:srgbClr val="292934"/>
              </a:solidFill>
            </a:endParaRPr>
          </a:p>
          <a:p>
            <a:pPr marL="360" algn="just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000" spc="-1" dirty="0">
                <a:solidFill>
                  <a:srgbClr val="292934"/>
                </a:solidFill>
              </a:rPr>
              <a:t>	- </a:t>
            </a:r>
            <a:r>
              <a:rPr lang="fr-FR" sz="2000" spc="-1" dirty="0" smtClean="0">
                <a:solidFill>
                  <a:srgbClr val="292934"/>
                </a:solidFill>
              </a:rPr>
              <a:t>Socialisation (sociologie)</a:t>
            </a:r>
            <a:endParaRPr lang="fr-FR" sz="2000" spc="-1" dirty="0">
              <a:solidFill>
                <a:srgbClr val="292934"/>
              </a:solidFill>
            </a:endParaRPr>
          </a:p>
          <a:p>
            <a:pPr marL="360" algn="just">
              <a:lnSpc>
                <a:spcPct val="100000"/>
              </a:lnSpc>
              <a:spcBef>
                <a:spcPts val="479"/>
              </a:spcBef>
              <a:buClr>
                <a:srgbClr val="93A299"/>
              </a:buClr>
              <a:buSzPct val="85000"/>
            </a:pPr>
            <a:r>
              <a:rPr lang="fr-FR" sz="2000" spc="-1" dirty="0">
                <a:solidFill>
                  <a:srgbClr val="292934"/>
                </a:solidFill>
              </a:rPr>
              <a:t>	- Marchés </a:t>
            </a:r>
            <a:r>
              <a:rPr lang="fr-FR" sz="2000" spc="-1" dirty="0" smtClean="0">
                <a:solidFill>
                  <a:srgbClr val="292934"/>
                </a:solidFill>
              </a:rPr>
              <a:t>(économie)</a:t>
            </a:r>
            <a:endParaRPr lang="fr-FR" sz="2000" spc="-1" dirty="0">
              <a:solidFill>
                <a:srgbClr val="292934"/>
              </a:solidFill>
            </a:endParaRPr>
          </a:p>
          <a:p>
            <a:pPr>
              <a:lnSpc>
                <a:spcPct val="100000"/>
              </a:lnSpc>
              <a:spcBef>
                <a:spcPts val="479"/>
              </a:spcBef>
            </a:pPr>
            <a:endParaRPr lang="fr-FR" sz="2400" b="0" strike="noStrike" spc="-1" dirty="0">
              <a:solidFill>
                <a:srgbClr val="292934"/>
              </a:solidFill>
              <a:latin typeface="Arial"/>
            </a:endParaRPr>
          </a:p>
        </p:txBody>
      </p:sp>
      <p:sp>
        <p:nvSpPr>
          <p:cNvPr id="184" name="TextShape 3"/>
          <p:cNvSpPr txBox="1"/>
          <p:nvPr/>
        </p:nvSpPr>
        <p:spPr>
          <a:xfrm>
            <a:off x="7620120" y="18360"/>
            <a:ext cx="1066320" cy="32868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A74C6457-ED37-4783-8C0F-D190819F360B}" type="slidenum">
              <a:rPr lang="fr-FR" sz="1400" b="1" strike="noStrike" spc="-1">
                <a:solidFill>
                  <a:srgbClr val="FFFFFF"/>
                </a:solidFill>
                <a:latin typeface="Arial"/>
              </a:rPr>
              <a:t>9</a:t>
            </a:fld>
            <a:endParaRPr lang="fr-FR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7554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2962</TotalTime>
  <Words>344</Words>
  <Application>Microsoft Office PowerPoint</Application>
  <PresentationFormat>Affichage à l'écran (4:3)</PresentationFormat>
  <Paragraphs>128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12" baseType="lpstr"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GRANDES FONCTIONS ET  AGREGATS MACROECONOMIQUEs</dc:title>
  <dc:subject/>
  <dc:creator>Sophie HARNAY</dc:creator>
  <dc:description/>
  <cp:lastModifiedBy>Hardouin ceccantini Cecile</cp:lastModifiedBy>
  <cp:revision>885</cp:revision>
  <cp:lastPrinted>2021-07-05T15:35:37Z</cp:lastPrinted>
  <dcterms:created xsi:type="dcterms:W3CDTF">2015-03-04T16:13:57Z</dcterms:created>
  <dcterms:modified xsi:type="dcterms:W3CDTF">2022-06-27T15:53:05Z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HP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Affichage à l'écran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31</vt:i4>
  </property>
</Properties>
</file>