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9"/>
  </p:notesMasterIdLst>
  <p:sldIdLst>
    <p:sldId id="287" r:id="rId2"/>
    <p:sldId id="309" r:id="rId3"/>
    <p:sldId id="260" r:id="rId4"/>
    <p:sldId id="289" r:id="rId5"/>
    <p:sldId id="288" r:id="rId6"/>
    <p:sldId id="310" r:id="rId7"/>
    <p:sldId id="292" r:id="rId8"/>
    <p:sldId id="311" r:id="rId9"/>
    <p:sldId id="297" r:id="rId10"/>
    <p:sldId id="299" r:id="rId11"/>
    <p:sldId id="305" r:id="rId12"/>
    <p:sldId id="306" r:id="rId13"/>
    <p:sldId id="307" r:id="rId14"/>
    <p:sldId id="313" r:id="rId15"/>
    <p:sldId id="300" r:id="rId16"/>
    <p:sldId id="312" r:id="rId17"/>
    <p:sldId id="304" r:id="rId18"/>
  </p:sldIdLst>
  <p:sldSz cx="9144000" cy="6858000" type="screen4x3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5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4" d="100"/>
          <a:sy n="84" d="100"/>
        </p:scale>
        <p:origin x="-72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2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2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2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F162E0D0-318F-4EF7-AB07-A1A26B561AAD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805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</p:spPr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710280" y="4861440"/>
            <a:ext cx="5681520" cy="4605120"/>
          </a:xfrm>
          <a:prstGeom prst="rect">
            <a:avLst/>
          </a:prstGeom>
        </p:spPr>
        <p:txBody>
          <a:bodyPr lIns="99000" tIns="49680" rIns="99000" bIns="4968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93" name="TextShape 3"/>
          <p:cNvSpPr txBox="1"/>
          <p:nvPr/>
        </p:nvSpPr>
        <p:spPr>
          <a:xfrm>
            <a:off x="4023000" y="9721080"/>
            <a:ext cx="3077280" cy="511200"/>
          </a:xfrm>
          <a:prstGeom prst="rect">
            <a:avLst/>
          </a:prstGeom>
          <a:noFill/>
          <a:ln>
            <a:noFill/>
          </a:ln>
        </p:spPr>
        <p:txBody>
          <a:bodyPr lIns="99000" tIns="49680" rIns="99000" bIns="49680" anchor="b">
            <a:noAutofit/>
          </a:bodyPr>
          <a:lstStyle/>
          <a:p>
            <a:pPr algn="r">
              <a:lnSpc>
                <a:spcPct val="100000"/>
              </a:lnSpc>
            </a:pPr>
            <a:fld id="{77B65BBF-65A3-422C-9D4E-E1AEF40463CC}" type="slidenum">
              <a:rPr lang="fr-FR" sz="13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3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695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220680"/>
            <a:ext cx="9143280" cy="22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0" y="0"/>
            <a:ext cx="9143280" cy="365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emarches.ac-versailles.fr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aes.parisnanterre.fr/formations/master-meef-ses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rdouin@parisnanterre.fr" TargetMode="External"/><Relationship Id="rId2" Type="http://schemas.openxmlformats.org/officeDocument/2006/relationships/hyperlink" Target="mailto:s.gardin@parisnanterr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houdard@parisnanterre.f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83640" y="2045369"/>
            <a:ext cx="7848360" cy="2298031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lang="fr-FR" dirty="0" smtClean="0"/>
          </a:p>
          <a:p>
            <a:pPr>
              <a:lnSpc>
                <a:spcPct val="100000"/>
              </a:lnSpc>
            </a:pPr>
            <a:endParaRPr lang="fr-FR" sz="3200" b="0" strike="noStrike" cap="all" spc="-100" dirty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cap="all" spc="-100" dirty="0" smtClean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b="0" strike="noStrike" cap="all" spc="-100" dirty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cap="all" spc="-100" dirty="0" smtClean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b="0" strike="noStrike" cap="all" spc="-100" dirty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cap="all" spc="-100" dirty="0" smtClean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3200" b="0" strike="noStrike" cap="all" spc="-100" dirty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0" strike="noStrike" cap="all" spc="-100" dirty="0" smtClean="0">
                <a:solidFill>
                  <a:srgbClr val="D2533C"/>
                </a:solidFill>
                <a:latin typeface="Arial"/>
              </a:rPr>
              <a:t>Master  2 </a:t>
            </a:r>
            <a:r>
              <a:rPr lang="fr-FR" sz="3200" b="0" strike="noStrike" cap="all" spc="-100" dirty="0">
                <a:solidFill>
                  <a:srgbClr val="D2533C"/>
                </a:solidFill>
                <a:latin typeface="Arial"/>
              </a:rPr>
              <a:t>MEEF SES </a:t>
            </a:r>
            <a:endParaRPr lang="fr-FR" sz="3200" b="0" strike="noStrike" cap="all" spc="-100" dirty="0" smtClean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cap="all" spc="-100" dirty="0" smtClean="0">
                <a:solidFill>
                  <a:srgbClr val="D2533C"/>
                </a:solidFill>
                <a:latin typeface="Arial"/>
              </a:rPr>
              <a:t>DU </a:t>
            </a:r>
            <a:r>
              <a:rPr lang="fr-FR" sz="2400" cap="all" spc="-100" dirty="0" smtClean="0">
                <a:solidFill>
                  <a:srgbClr val="D2533C"/>
                </a:solidFill>
                <a:latin typeface="Arial"/>
              </a:rPr>
              <a:t>Préparation au </a:t>
            </a:r>
            <a:r>
              <a:rPr lang="fr-FR" sz="2800" cap="all" spc="-100" dirty="0" smtClean="0">
                <a:solidFill>
                  <a:srgbClr val="D2533C"/>
                </a:solidFill>
                <a:latin typeface="Arial"/>
              </a:rPr>
              <a:t>capes SES </a:t>
            </a:r>
            <a:endParaRPr lang="fr-FR" sz="2800" b="0" strike="noStrike" cap="all" spc="-100" dirty="0" smtClean="0">
              <a:solidFill>
                <a:srgbClr val="D2533C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fr-FR" sz="3200" b="0" strike="noStrike" cap="all" spc="-100" dirty="0" smtClean="0">
                <a:solidFill>
                  <a:srgbClr val="D2533C"/>
                </a:solidFill>
                <a:latin typeface="Arial"/>
              </a:rPr>
              <a:t>Réunion </a:t>
            </a:r>
            <a:r>
              <a:rPr lang="fr-FR" sz="3200" b="0" strike="noStrike" cap="all" spc="-100" dirty="0">
                <a:solidFill>
                  <a:srgbClr val="D2533C"/>
                </a:solidFill>
                <a:latin typeface="Arial"/>
              </a:rPr>
              <a:t>de </a:t>
            </a:r>
            <a:r>
              <a:rPr lang="fr-FR" sz="3200" b="0" strike="noStrike" cap="all" spc="-100" dirty="0" err="1" smtClean="0">
                <a:solidFill>
                  <a:srgbClr val="D2533C"/>
                </a:solidFill>
                <a:latin typeface="Arial"/>
              </a:rPr>
              <a:t>pre-rentree</a:t>
            </a:r>
            <a:endParaRPr lang="fr-FR" sz="32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697557" y="4794660"/>
            <a:ext cx="7126200" cy="10756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F2F2CE6-3D99-4FC3-915C-C90F46340CF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</a:t>
            </a:fld>
            <a:endParaRPr lang="fr-FR" sz="1400" b="0" strike="noStrike" spc="-1">
              <a:latin typeface="Times New Roman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730800" y="5013000"/>
            <a:ext cx="457164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292934"/>
                </a:solidFill>
                <a:latin typeface="Arial"/>
              </a:rPr>
              <a:t>Université Paris Nanterre</a:t>
            </a:r>
            <a:endParaRPr lang="fr-F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 smtClean="0">
                <a:solidFill>
                  <a:srgbClr val="292934"/>
                </a:solidFill>
                <a:latin typeface="Arial"/>
              </a:rPr>
              <a:t>4 juillet 2022</a:t>
            </a:r>
            <a:endParaRPr lang="fr-FR" sz="1800" b="0" strike="noStrike" spc="-1" dirty="0">
              <a:latin typeface="Arial"/>
            </a:endParaRPr>
          </a:p>
        </p:txBody>
      </p:sp>
      <p:pic>
        <p:nvPicPr>
          <p:cNvPr id="7" name="Picture 2"/>
          <p:cNvPicPr/>
          <p:nvPr/>
        </p:nvPicPr>
        <p:blipFill>
          <a:blip r:embed="rId3"/>
          <a:stretch/>
        </p:blipFill>
        <p:spPr>
          <a:xfrm>
            <a:off x="190499" y="647699"/>
            <a:ext cx="4972051" cy="123825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51237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95640" y="83664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Modalités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d’évaluation DU</a:t>
            </a:r>
            <a:r>
              <a:rPr dirty="0">
                <a:solidFill>
                  <a:srgbClr val="D2533C"/>
                </a:solidFill>
              </a:rPr>
              <a:t/>
            </a:r>
            <a:br>
              <a:rPr dirty="0">
                <a:solidFill>
                  <a:srgbClr val="D2533C"/>
                </a:solidFill>
              </a:rPr>
            </a:br>
            <a:endParaRPr lang="fr-FR" sz="4000" b="0" strike="noStrike" spc="-1" dirty="0">
              <a:solidFill>
                <a:srgbClr val="D2533C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La maquette comprend des UE obligatoires , d’autres facultatives</a:t>
            </a: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Attention, la titularisation après obtention du concours demande d’avoir un M2, un mémoire, et une LV. </a:t>
            </a: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Vis-à-vis de l’université, c’est bien de valider le DU ! 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2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50FB3C3-6B6C-42BD-98FF-C06CC578C7EF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10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40471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745020" y="840096"/>
            <a:ext cx="8228880" cy="57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lang="fr-FR" sz="4000" b="0" strike="noStrike" spc="-100" dirty="0">
                <a:solidFill>
                  <a:srgbClr val="D2533C"/>
                </a:solidFill>
                <a:latin typeface="Arial"/>
                <a:ea typeface="DejaVu Sans"/>
              </a:rPr>
              <a:t>Organisation de la rentrée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2022-23</a:t>
            </a:r>
            <a:r>
              <a:rPr dirty="0"/>
              <a:t/>
            </a:r>
            <a:br>
              <a:rPr dirty="0"/>
            </a:br>
            <a:endParaRPr lang="fr-FR" sz="4000" b="0" strike="noStrike" spc="-1" dirty="0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261540" y="1659312"/>
            <a:ext cx="8712360" cy="468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7500" lnSpcReduction="20000"/>
          </a:bodyPr>
          <a:lstStyle/>
          <a:p>
            <a:pPr marL="360" algn="just">
              <a:lnSpc>
                <a:spcPct val="100000"/>
              </a:lnSpc>
              <a:spcBef>
                <a:spcPts val="519"/>
              </a:spcBef>
            </a:pPr>
            <a:r>
              <a:rPr lang="fr-FR" sz="26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1. Faire son inscription administrative </a:t>
            </a:r>
            <a:r>
              <a:rPr lang="fr-FR" sz="2600" u="sng" spc="-1" dirty="0" smtClean="0">
                <a:solidFill>
                  <a:schemeClr val="tx2"/>
                </a:solidFill>
                <a:latin typeface="Arial"/>
                <a:ea typeface="DejaVu Sans"/>
              </a:rPr>
              <a:t>entre le 6 et le 8 juillet 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pour</a:t>
            </a:r>
            <a:endParaRPr lang="fr-F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6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activer et utiliser les outils ENT  (</a:t>
            </a:r>
            <a:r>
              <a:rPr lang="fr-FR" sz="2600" b="0" strike="noStrike" spc="-1" dirty="0" err="1" smtClean="0">
                <a:solidFill>
                  <a:srgbClr val="292934"/>
                </a:solidFill>
                <a:latin typeface="Arial"/>
                <a:ea typeface="DejaVu Sans"/>
              </a:rPr>
              <a:t>messagerie,plateforme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 </a:t>
            </a:r>
            <a:r>
              <a:rPr lang="fr-FR" sz="2600" b="0" strike="noStrike" spc="-1" dirty="0" err="1">
                <a:solidFill>
                  <a:srgbClr val="292934"/>
                </a:solidFill>
                <a:latin typeface="Arial"/>
                <a:ea typeface="DejaVu Sans"/>
              </a:rPr>
              <a:t>coursenligne</a:t>
            </a:r>
            <a:r>
              <a:rPr lang="fr-FR" sz="26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, planning en ligne…)</a:t>
            </a:r>
            <a:endParaRPr lang="fr-F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6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2. </a:t>
            </a:r>
            <a:r>
              <a:rPr lang="fr-FR" sz="26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S’inscrire sur « Colibris »  avant le </a:t>
            </a:r>
            <a:r>
              <a:rPr lang="fr-FR" sz="2600" spc="-1" dirty="0" smtClean="0">
                <a:solidFill>
                  <a:schemeClr val="tx2"/>
                </a:solidFill>
                <a:latin typeface="Arial"/>
                <a:ea typeface="DejaVu Sans"/>
              </a:rPr>
              <a:t>10</a:t>
            </a:r>
            <a:r>
              <a:rPr lang="fr-FR" sz="26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 juillet pour les M2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100" dirty="0">
                <a:hlinkClick r:id="rId2"/>
              </a:rPr>
              <a:t>https://demarches.ac-versailles.fr</a:t>
            </a:r>
            <a:r>
              <a:rPr lang="fr-FR" sz="2100" dirty="0" smtClean="0">
                <a:hlinkClick r:id="rId2"/>
              </a:rPr>
              <a:t>/</a:t>
            </a:r>
            <a:endParaRPr lang="fr-FR" sz="2100" dirty="0" smtClean="0"/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100" b="0" strike="noStrike" spc="-1" dirty="0">
              <a:solidFill>
                <a:srgbClr val="292934"/>
              </a:solidFill>
              <a:latin typeface="Arial"/>
              <a:ea typeface="DejaVu Sans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600" spc="-1" dirty="0" smtClean="0">
                <a:solidFill>
                  <a:srgbClr val="292934"/>
                </a:solidFill>
                <a:latin typeface="Arial"/>
                <a:ea typeface="DejaVu Sans"/>
              </a:rPr>
              <a:t>3. Remplir le dossier de l’inspection pour les stages SPA </a:t>
            </a:r>
            <a:endParaRPr lang="fr-FR" sz="26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spc="-1" dirty="0">
              <a:solidFill>
                <a:srgbClr val="292934"/>
              </a:solidFill>
              <a:latin typeface="Arial"/>
              <a:ea typeface="DejaVu Sans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600" spc="-1" dirty="0">
                <a:solidFill>
                  <a:srgbClr val="292934"/>
                </a:solidFill>
                <a:latin typeface="Arial"/>
                <a:ea typeface="DejaVu Sans"/>
              </a:rPr>
              <a:t>4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. 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S’inscrire </a:t>
            </a:r>
            <a:r>
              <a:rPr lang="fr-FR" sz="26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au concours (</a:t>
            </a:r>
            <a:r>
              <a:rPr lang="fr-FR" sz="2600" b="0" u="sng" strike="noStrike" spc="-1" dirty="0">
                <a:solidFill>
                  <a:srgbClr val="292934"/>
                </a:solidFill>
                <a:uFillTx/>
                <a:latin typeface="Arial"/>
                <a:ea typeface="DejaVu Sans"/>
              </a:rPr>
              <a:t>démarche personnelle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)</a:t>
            </a:r>
            <a:endParaRPr lang="fr-FR" sz="2600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100" spc="-1" dirty="0" smtClean="0">
                <a:solidFill>
                  <a:srgbClr val="A53926"/>
                </a:solidFill>
                <a:latin typeface="Arial"/>
                <a:ea typeface="DejaVu Sans"/>
              </a:rPr>
              <a:t>A l’automne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100" b="0" i="0" u="none" strike="noStrike" dirty="0" smtClean="0">
                <a:solidFill>
                  <a:srgbClr val="000000"/>
                </a:solidFill>
                <a:latin typeface="Arial MT"/>
              </a:rPr>
              <a:t>Le </a:t>
            </a:r>
            <a:r>
              <a:rPr lang="fr-FR" sz="2100" b="0" i="0" u="none" strike="noStrike" dirty="0">
                <a:solidFill>
                  <a:srgbClr val="000000"/>
                </a:solidFill>
                <a:latin typeface="Arial MT"/>
              </a:rPr>
              <a:t>calendrier sera précisé ultérieurement à l’adresse </a:t>
            </a:r>
            <a:r>
              <a:rPr lang="fr-FR" sz="2100" b="0" i="0" u="none" strike="noStrike" dirty="0" smtClean="0">
                <a:solidFill>
                  <a:srgbClr val="000000"/>
                </a:solidFill>
                <a:latin typeface="Arial MT"/>
              </a:rPr>
              <a:t>suivante :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100" b="0" i="0" u="sng" strike="noStrike" dirty="0" smtClean="0">
                <a:solidFill>
                  <a:srgbClr val="0000FF"/>
                </a:solidFill>
                <a:latin typeface="Arial MT"/>
              </a:rPr>
              <a:t>https</a:t>
            </a:r>
            <a:r>
              <a:rPr lang="fr-FR" sz="2100" b="0" i="0" u="sng" strike="noStrike" dirty="0">
                <a:solidFill>
                  <a:srgbClr val="0000FF"/>
                </a:solidFill>
                <a:latin typeface="Arial MT"/>
              </a:rPr>
              <a:t>://www.devenirenseignant.gouv.fr/cid98448/calendrier-des-concours-de-recrutement-d-enseignants-du-second-degre.html</a:t>
            </a:r>
            <a:endParaRPr lang="fr-FR" sz="2100" b="0" i="0" u="none" strike="noStrike" baseline="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b="0" strike="noStrike" spc="-1" dirty="0">
              <a:latin typeface="Arial"/>
            </a:endParaRPr>
          </a:p>
          <a:p>
            <a:pPr marL="72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En général, les preuves d’admissibilité (écrits) </a:t>
            </a:r>
            <a:r>
              <a:rPr lang="fr-FR" sz="2000" spc="-1" dirty="0">
                <a:solidFill>
                  <a:srgbClr val="292934"/>
                </a:solidFill>
                <a:latin typeface="Arial"/>
                <a:ea typeface="DejaVu Sans"/>
              </a:rPr>
              <a:t>ont lieu 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la deuxième quinzaine de mars, et les </a:t>
            </a:r>
            <a:r>
              <a:rPr lang="fr-FR" sz="2000" spc="-1" dirty="0">
                <a:latin typeface="Arial"/>
              </a:rPr>
              <a:t>é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preuves d’admission (oraux) à partir de mai</a:t>
            </a:r>
            <a:endParaRPr lang="fr-FR" sz="2000" b="0" strike="noStrike" spc="-1" dirty="0"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147" name="CustomShape 3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29C69E69-68F3-4201-878E-464C12D4465A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11</a:t>
            </a:fld>
            <a:endParaRPr lang="fr-FR" sz="1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077740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  <a:ea typeface="DejaVu Sans"/>
              </a:rPr>
              <a:t>Calendrier de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rentrée M2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247DF784-A114-4CAE-89F0-AB0A7E92960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12</a:t>
            </a:fld>
            <a:endParaRPr lang="fr-FR" sz="1400" b="0" strike="noStrike" spc="-1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265176" y="1710360"/>
            <a:ext cx="8970264" cy="43997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Jeudi 25 aout 	</a:t>
            </a:r>
            <a:r>
              <a:rPr lang="fr-FR" sz="2000" b="1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M2 SR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dirty="0" smtClean="0"/>
              <a:t>Accueil</a:t>
            </a:r>
            <a:r>
              <a:rPr lang="fr-FR" sz="1600" dirty="0"/>
              <a:t> institutionnel </a:t>
            </a:r>
            <a:r>
              <a:rPr lang="fr-FR" sz="1600" dirty="0" smtClean="0"/>
              <a:t>disciplinaire par</a:t>
            </a:r>
            <a:r>
              <a:rPr lang="fr-FR" sz="1600" dirty="0"/>
              <a:t> les Inspecteurs et les FA RT </a:t>
            </a:r>
            <a:r>
              <a:rPr lang="fr-FR" sz="1600" dirty="0" smtClean="0"/>
              <a:t>des </a:t>
            </a:r>
            <a:r>
              <a:rPr lang="fr-FR" sz="1600" dirty="0"/>
              <a:t>M2 </a:t>
            </a:r>
            <a:r>
              <a:rPr lang="fr-FR" sz="1600" dirty="0" smtClean="0"/>
              <a:t>SR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pc="-1" dirty="0">
              <a:solidFill>
                <a:schemeClr val="tx2"/>
              </a:solidFill>
              <a:latin typeface="Arial"/>
              <a:ea typeface="DejaVu Sans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pc="-1" dirty="0" smtClean="0">
                <a:solidFill>
                  <a:srgbClr val="000000"/>
                </a:solidFill>
              </a:rPr>
              <a:t>Vendredi 26 aout      </a:t>
            </a:r>
            <a:r>
              <a:rPr lang="fr-FR" sz="2000" b="1" spc="-1" dirty="0" smtClean="0">
                <a:solidFill>
                  <a:schemeClr val="tx2"/>
                </a:solidFill>
              </a:rPr>
              <a:t>M2 </a:t>
            </a:r>
            <a:r>
              <a:rPr lang="fr-FR" sz="2000" b="1" spc="-1" dirty="0">
                <a:solidFill>
                  <a:schemeClr val="tx2"/>
                </a:solidFill>
              </a:rPr>
              <a:t>SR</a:t>
            </a:r>
          </a:p>
          <a:p>
            <a:pPr>
              <a:lnSpc>
                <a:spcPct val="100000"/>
              </a:lnSpc>
            </a:pPr>
            <a:r>
              <a:rPr lang="fr-FR" sz="1600" dirty="0" smtClean="0"/>
              <a:t>Accueil</a:t>
            </a:r>
            <a:r>
              <a:rPr lang="fr-FR" sz="1600" dirty="0"/>
              <a:t> institutionnel </a:t>
            </a:r>
            <a:r>
              <a:rPr lang="fr-FR" sz="1600" dirty="0" smtClean="0"/>
              <a:t>en </a:t>
            </a:r>
            <a:r>
              <a:rPr lang="fr-FR" sz="1600" dirty="0"/>
              <a:t>webinaire  avec Mme la Rectrice et </a:t>
            </a:r>
            <a:r>
              <a:rPr lang="fr-FR" sz="1600" dirty="0" smtClean="0"/>
              <a:t>M.</a:t>
            </a:r>
            <a:r>
              <a:rPr lang="fr-FR" sz="1600" dirty="0"/>
              <a:t> le directeur de l'</a:t>
            </a:r>
            <a:r>
              <a:rPr lang="fr-FR" sz="1600" dirty="0" err="1"/>
              <a:t>INSPé</a:t>
            </a:r>
            <a:r>
              <a:rPr lang="fr-FR" sz="1600" dirty="0" smtClean="0">
                <a:solidFill>
                  <a:schemeClr val="tx2"/>
                </a:solidFill>
              </a:rPr>
              <a:t>.</a:t>
            </a:r>
            <a:endParaRPr lang="fr-FR" sz="1600" b="0" strike="noStrike" spc="-1" dirty="0">
              <a:solidFill>
                <a:schemeClr val="tx2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Lundi 29 aout      </a:t>
            </a:r>
            <a:r>
              <a:rPr lang="fr-FR" sz="2000" b="1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Tous les M2</a:t>
            </a:r>
            <a:endParaRPr lang="fr-FR" sz="2000" b="1" spc="-1" dirty="0">
              <a:solidFill>
                <a:schemeClr val="tx2"/>
              </a:solidFill>
              <a:latin typeface="Arial"/>
            </a:endParaRPr>
          </a:p>
          <a:p>
            <a:pPr marL="286110" indent="-285750">
              <a:lnSpc>
                <a:spcPct val="100000"/>
              </a:lnSpc>
              <a:buClr>
                <a:srgbClr val="000000"/>
              </a:buClr>
              <a:buFontTx/>
              <a:buChar char="-"/>
            </a:pP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Accueil le matin à 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l’université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UVSQ par les inspecteurs, les FA RT, les responsables de parcours. 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- Ateliers l’après midi à l’UPN avec les FA FI </a:t>
            </a:r>
          </a:p>
          <a:p>
            <a:pPr marL="914400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marL="285840" indent="-285480"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Rentrée établissement    </a:t>
            </a:r>
            <a:r>
              <a:rPr lang="fr-FR" sz="2000" b="1" spc="-1" dirty="0">
                <a:solidFill>
                  <a:schemeClr val="tx2"/>
                </a:solidFill>
              </a:rPr>
              <a:t>M2 SR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- Mardi 30 aout </a:t>
            </a:r>
            <a:r>
              <a:rPr lang="fr-FR" sz="16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M2 SR: 	</a:t>
            </a:r>
            <a:r>
              <a:rPr lang="fr-FR" sz="1600" spc="-1" dirty="0" smtClean="0">
                <a:latin typeface="Arial"/>
                <a:ea typeface="DejaVu Sans"/>
              </a:rPr>
              <a:t>Accueil par le chef d’établissement </a:t>
            </a:r>
            <a:endParaRPr lang="fr-FR" sz="1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- Mercredi 31 aout </a:t>
            </a:r>
            <a:r>
              <a:rPr lang="fr-FR" sz="16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M2 SR</a:t>
            </a:r>
            <a:r>
              <a:rPr lang="fr-FR" sz="1600" spc="-1" dirty="0" smtClean="0">
                <a:solidFill>
                  <a:schemeClr val="tx2"/>
                </a:solidFill>
                <a:latin typeface="Arial"/>
              </a:rPr>
              <a:t>:  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Pré-rentrée 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dans le 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secondaire</a:t>
            </a:r>
            <a:endParaRPr lang="fr-FR" sz="1600" b="0" strike="noStrike" spc="-1" dirty="0">
              <a:latin typeface="Arial"/>
            </a:endParaRP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- Jeudi 1</a:t>
            </a:r>
            <a:r>
              <a:rPr lang="fr-FR" sz="1600" b="0" strike="noStrike" spc="-1" baseline="30000" dirty="0" smtClean="0">
                <a:solidFill>
                  <a:srgbClr val="000000"/>
                </a:solidFill>
                <a:latin typeface="Arial"/>
                <a:ea typeface="DejaVu Sans"/>
              </a:rPr>
              <a:t>er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septembre  </a:t>
            </a:r>
            <a:r>
              <a:rPr lang="fr-FR" sz="16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M2 SR: </a:t>
            </a:r>
            <a:r>
              <a:rPr lang="fr-FR" sz="1600" spc="-1" dirty="0" smtClean="0">
                <a:solidFill>
                  <a:srgbClr val="000000"/>
                </a:solidFill>
                <a:latin typeface="Arial"/>
                <a:ea typeface="DejaVu Sans"/>
              </a:rPr>
              <a:t>Rentrée dans le secondaire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590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  <a:ea typeface="DejaVu Sans"/>
              </a:rPr>
              <a:t>Calendrier de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rentrée M2 / DU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247DF784-A114-4CAE-89F0-AB0A7E92960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13</a:t>
            </a:fld>
            <a:endParaRPr lang="fr-FR" sz="1400" b="0" strike="noStrike" spc="-1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612360" y="1710360"/>
            <a:ext cx="8293896" cy="46151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480">
              <a:buClr>
                <a:srgbClr val="000000"/>
              </a:buClr>
              <a:buFont typeface="Wingdings" charset="2"/>
              <a:buChar char=""/>
            </a:pPr>
            <a:r>
              <a:rPr lang="fr-FR" sz="2000" b="1" spc="-1" dirty="0">
                <a:solidFill>
                  <a:srgbClr val="000000"/>
                </a:solidFill>
              </a:rPr>
              <a:t>Vendredi 2 septembre </a:t>
            </a:r>
            <a:r>
              <a:rPr lang="fr-FR" sz="2000" b="1" spc="-1" dirty="0" smtClean="0">
                <a:solidFill>
                  <a:srgbClr val="000000"/>
                </a:solidFill>
              </a:rPr>
              <a:t>   </a:t>
            </a:r>
            <a:r>
              <a:rPr lang="fr-FR" sz="2000" b="1" spc="-1" dirty="0" smtClean="0">
                <a:solidFill>
                  <a:schemeClr val="tx2"/>
                </a:solidFill>
              </a:rPr>
              <a:t>Tous </a:t>
            </a:r>
            <a:r>
              <a:rPr lang="fr-FR" sz="2000" b="1" spc="-1" dirty="0">
                <a:solidFill>
                  <a:schemeClr val="tx2"/>
                </a:solidFill>
              </a:rPr>
              <a:t>les </a:t>
            </a:r>
            <a:r>
              <a:rPr lang="fr-FR" sz="2000" b="1" spc="-1" dirty="0" smtClean="0">
                <a:solidFill>
                  <a:schemeClr val="tx2"/>
                </a:solidFill>
              </a:rPr>
              <a:t>M2 et DU</a:t>
            </a:r>
            <a:endParaRPr lang="fr-FR" sz="2000" b="1" spc="-1" dirty="0">
              <a:solidFill>
                <a:srgbClr val="000000"/>
              </a:solidFill>
            </a:endParaRPr>
          </a:p>
          <a:p>
            <a:pPr marL="360">
              <a:buClr>
                <a:srgbClr val="000000"/>
              </a:buClr>
            </a:pPr>
            <a:r>
              <a:rPr lang="fr-FR" sz="1600" spc="-1" dirty="0">
                <a:solidFill>
                  <a:srgbClr val="000000"/>
                </a:solidFill>
              </a:rPr>
              <a:t>- Rentrée le matin à l’UPN avec les responsables du Master MEEF.</a:t>
            </a: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endParaRPr lang="fr-FR" sz="1800" b="0" strike="noStrike" spc="-1" dirty="0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pc="-1" dirty="0">
                <a:solidFill>
                  <a:srgbClr val="000000"/>
                </a:solidFill>
              </a:rPr>
              <a:t>Lundi 5 et mardi 6 septembre  </a:t>
            </a:r>
            <a:r>
              <a:rPr lang="fr-FR" sz="2000" b="1" spc="-1" dirty="0">
                <a:solidFill>
                  <a:schemeClr val="tx2"/>
                </a:solidFill>
              </a:rPr>
              <a:t>M2 SR </a:t>
            </a:r>
            <a:endParaRPr lang="fr-FR" sz="2000" b="1" spc="-1" dirty="0" smtClean="0">
              <a:solidFill>
                <a:schemeClr val="tx2"/>
              </a:solidFill>
            </a:endParaRP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spc="-1" dirty="0" smtClean="0"/>
              <a:t>- Début </a:t>
            </a:r>
            <a:r>
              <a:rPr lang="fr-FR" sz="1600" spc="-1" dirty="0"/>
              <a:t>des stages </a:t>
            </a:r>
            <a:endParaRPr lang="fr-FR" sz="1600" spc="-1" dirty="0" smtClean="0"/>
          </a:p>
          <a:p>
            <a:pPr marL="914400">
              <a:lnSpc>
                <a:spcPct val="100000"/>
              </a:lnSpc>
            </a:pPr>
            <a:endParaRPr lang="fr-FR" spc="-1" dirty="0"/>
          </a:p>
          <a:p>
            <a:pPr marL="285840" lvl="1" indent="-285480">
              <a:buClr>
                <a:srgbClr val="000000"/>
              </a:buClr>
              <a:buFont typeface="Wingdings" charset="2"/>
              <a:buChar char=""/>
            </a:pPr>
            <a:r>
              <a:rPr lang="fr-FR" sz="2000" b="1" spc="-1" dirty="0" smtClean="0">
                <a:solidFill>
                  <a:srgbClr val="000000"/>
                </a:solidFill>
              </a:rPr>
              <a:t>Mercredi </a:t>
            </a:r>
            <a:r>
              <a:rPr lang="fr-FR" sz="2000" b="1" spc="-1" dirty="0">
                <a:solidFill>
                  <a:srgbClr val="000000"/>
                </a:solidFill>
              </a:rPr>
              <a:t>7 septembre </a:t>
            </a:r>
            <a:r>
              <a:rPr lang="fr-FR" sz="2000" b="1" spc="-1" dirty="0">
                <a:solidFill>
                  <a:schemeClr val="tx2"/>
                </a:solidFill>
              </a:rPr>
              <a:t>Tous les M2 et DU 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spc="-1" dirty="0"/>
              <a:t>- Début des </a:t>
            </a:r>
            <a:r>
              <a:rPr lang="fr-FR" sz="1600" spc="-1" dirty="0" smtClean="0"/>
              <a:t>cours MEEF</a:t>
            </a:r>
            <a:endParaRPr lang="fr-FR" sz="1600" spc="-1" dirty="0"/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pc="-1" dirty="0" smtClean="0">
              <a:solidFill>
                <a:schemeClr val="tx2"/>
              </a:solidFill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pc="-1" dirty="0" smtClean="0">
                <a:solidFill>
                  <a:srgbClr val="000000"/>
                </a:solidFill>
              </a:rPr>
              <a:t>Lundi 12 septembre </a:t>
            </a:r>
            <a:r>
              <a:rPr lang="fr-FR" sz="2000" b="1" spc="-1" dirty="0" smtClean="0">
                <a:solidFill>
                  <a:schemeClr val="tx2"/>
                </a:solidFill>
              </a:rPr>
              <a:t>M2 SPA 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r>
              <a:rPr lang="fr-FR" sz="1600" spc="-1" dirty="0"/>
              <a:t>- Début des stages </a:t>
            </a:r>
            <a:endParaRPr lang="fr-FR" spc="-1" dirty="0" smtClean="0">
              <a:solidFill>
                <a:srgbClr val="000000"/>
              </a:solidFill>
            </a:endParaRPr>
          </a:p>
          <a:p>
            <a:pPr marL="914760" lvl="2">
              <a:buClr>
                <a:srgbClr val="000000"/>
              </a:buClr>
            </a:pPr>
            <a:endParaRPr lang="fr-FR" spc="-1" dirty="0">
              <a:solidFill>
                <a:srgbClr val="000000"/>
              </a:solidFill>
            </a:endParaRPr>
          </a:p>
          <a:p>
            <a:pPr marL="914760" lvl="2">
              <a:buClr>
                <a:srgbClr val="000000"/>
              </a:buClr>
            </a:pPr>
            <a:endParaRPr lang="fr-FR" spc="-1" dirty="0" smtClean="0">
              <a:solidFill>
                <a:srgbClr val="000000"/>
              </a:solidFill>
            </a:endParaRPr>
          </a:p>
          <a:p>
            <a:pPr marL="914760" lvl="2">
              <a:buClr>
                <a:srgbClr val="000000"/>
              </a:buClr>
            </a:pPr>
            <a:endParaRPr lang="fr-FR" spc="-1" dirty="0"/>
          </a:p>
          <a:p>
            <a:pPr marL="914400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pc="-1" dirty="0" smtClean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1936022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Vacances universitaires 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EE37EBB-F09A-4431-9837-17BDA2575AF9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14</a:t>
            </a:fld>
            <a:endParaRPr lang="fr-FR" sz="1400" b="0" strike="noStrike" spc="-1">
              <a:latin typeface="Times New Roman"/>
            </a:endParaRPr>
          </a:p>
        </p:txBody>
      </p:sp>
      <p:graphicFrame>
        <p:nvGraphicFramePr>
          <p:cNvPr id="174" name="Table 3"/>
          <p:cNvGraphicFramePr/>
          <p:nvPr>
            <p:extLst/>
          </p:nvPr>
        </p:nvGraphicFramePr>
        <p:xfrm>
          <a:off x="605641" y="1989000"/>
          <a:ext cx="8070719" cy="2621100"/>
        </p:xfrm>
        <a:graphic>
          <a:graphicData uri="http://schemas.openxmlformats.org/drawingml/2006/table">
            <a:tbl>
              <a:tblPr/>
              <a:tblGrid>
                <a:gridCol w="20171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78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78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78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52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Automne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Noël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Hiver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Printemps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5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Samedi 29 octobre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800" b="0" strike="noStrike" spc="-1" dirty="0" smtClean="0">
                        <a:solidFill>
                          <a:srgbClr val="292934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Dimanche 6</a:t>
                      </a:r>
                      <a:r>
                        <a:rPr lang="fr-FR" sz="1800" b="0" strike="noStrike" spc="-1" baseline="0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novembre </a:t>
                      </a:r>
                      <a:endParaRPr lang="fr-FR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Samedi 17 décembre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800" b="0" strike="noStrike" spc="-1" dirty="0" smtClean="0">
                        <a:solidFill>
                          <a:srgbClr val="292934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Dimanche 1</a:t>
                      </a:r>
                      <a:r>
                        <a:rPr lang="fr-FR" sz="1800" b="0" strike="noStrike" spc="-1" baseline="30000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er</a:t>
                      </a: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janvier </a:t>
                      </a:r>
                      <a:endParaRPr lang="fr-FR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Samedi 25 février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800" b="0" strike="noStrike" spc="-1" dirty="0" smtClean="0">
                        <a:solidFill>
                          <a:srgbClr val="292934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29293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Dimanche 5 mars </a:t>
                      </a:r>
                      <a:endParaRPr lang="fr-FR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Samedi</a:t>
                      </a:r>
                      <a:r>
                        <a:rPr lang="fr-FR" sz="1800" b="0" strike="noStrike" spc="-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22 avril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800" b="0" strike="noStrike" spc="-1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b="0" strike="noStrike" spc="-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Lundi 1</a:t>
                      </a:r>
                      <a:r>
                        <a:rPr lang="fr-FR" sz="1800" b="0" strike="noStrike" spc="-1" baseline="30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</a:t>
                      </a:r>
                      <a:r>
                        <a:rPr lang="fr-FR" sz="1800" b="0" strike="noStrike" spc="-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mai</a:t>
                      </a:r>
                      <a:endParaRPr lang="fr-FR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75" name="CustomShape 4"/>
          <p:cNvSpPr/>
          <p:nvPr/>
        </p:nvSpPr>
        <p:spPr>
          <a:xfrm>
            <a:off x="979560" y="3618000"/>
            <a:ext cx="91436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61494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site du master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spc="-1" dirty="0" smtClean="0">
                <a:solidFill>
                  <a:srgbClr val="292934"/>
                </a:solidFill>
                <a:hlinkClick r:id="rId2"/>
              </a:rPr>
              <a:t>https://aes.parisnanterre.fr/formations/master-meef-ses</a:t>
            </a:r>
            <a:endParaRPr lang="fr-FR" sz="2400" spc="-1" dirty="0" smtClean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74C6457-ED37-4783-8C0F-D190819F360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15</a:t>
            </a:fld>
            <a:endParaRPr lang="fr-FR" sz="1400" b="0" strike="noStrike" spc="-1">
              <a:latin typeface="Times New Roman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08" y="2683821"/>
            <a:ext cx="7036872" cy="331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061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dossier de rentrée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457200" y="1600200"/>
            <a:ext cx="8439912" cy="4876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000" spc="-1" dirty="0" smtClean="0">
                <a:solidFill>
                  <a:srgbClr val="292934"/>
                </a:solidFill>
              </a:rPr>
              <a:t>→ Sera envoyé par mail </a:t>
            </a:r>
            <a:r>
              <a:rPr lang="fr-FR" sz="2000" u="sng" spc="-1" dirty="0" smtClean="0">
                <a:solidFill>
                  <a:srgbClr val="D2533C"/>
                </a:solidFill>
              </a:rPr>
              <a:t>après inscription administrative</a:t>
            </a:r>
            <a:endParaRPr lang="fr-FR" sz="2000" spc="-1" dirty="0" smtClean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1400" spc="-1" dirty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000" spc="-1" dirty="0">
                <a:solidFill>
                  <a:srgbClr val="292934"/>
                </a:solidFill>
              </a:rPr>
              <a:t>→ Certains </a:t>
            </a:r>
            <a:r>
              <a:rPr lang="fr-FR" sz="2000" spc="-1" dirty="0" smtClean="0">
                <a:solidFill>
                  <a:srgbClr val="292934"/>
                </a:solidFill>
              </a:rPr>
              <a:t>documents disponibles sur le site du Master. 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	- Calendrier</a:t>
            </a:r>
            <a:endParaRPr lang="fr-FR" sz="1600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	- Plan du campus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spc="-1" dirty="0">
                <a:solidFill>
                  <a:srgbClr val="292934"/>
                </a:solidFill>
                <a:latin typeface="Arial"/>
              </a:rPr>
              <a:t>	</a:t>
            </a:r>
            <a:r>
              <a:rPr lang="fr-FR" sz="1600" spc="-1" dirty="0" smtClean="0">
                <a:solidFill>
                  <a:srgbClr val="292934"/>
                </a:solidFill>
                <a:latin typeface="Arial"/>
              </a:rPr>
              <a:t>- </a:t>
            </a: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Maquette et livret des enseignements </a:t>
            </a:r>
            <a:endParaRPr lang="fr-FR" sz="16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1400" b="0" strike="noStrike" spc="-1" dirty="0">
              <a:solidFill>
                <a:srgbClr val="292934"/>
              </a:solidFill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→ </a:t>
            </a:r>
            <a:r>
              <a:rPr lang="fr-FR" sz="2000" spc="-1" dirty="0" smtClean="0">
                <a:solidFill>
                  <a:srgbClr val="292934"/>
                </a:solidFill>
              </a:rPr>
              <a:t>Regarder </a:t>
            </a:r>
            <a:r>
              <a:rPr lang="fr-FR" sz="2000" spc="-1" dirty="0">
                <a:solidFill>
                  <a:srgbClr val="292934"/>
                </a:solidFill>
              </a:rPr>
              <a:t>les </a:t>
            </a:r>
            <a:r>
              <a:rPr lang="fr-FR" sz="2000" u="sng" spc="-1" dirty="0">
                <a:solidFill>
                  <a:srgbClr val="D2533C"/>
                </a:solidFill>
              </a:rPr>
              <a:t>programmes du </a:t>
            </a:r>
            <a:r>
              <a:rPr lang="fr-FR" sz="2000" u="sng" spc="-1" dirty="0">
                <a:solidFill>
                  <a:schemeClr val="tx2"/>
                </a:solidFill>
              </a:rPr>
              <a:t>lycée, les fiches </a:t>
            </a:r>
            <a:r>
              <a:rPr lang="fr-FR" sz="2000" u="sng" spc="-1" dirty="0" err="1">
                <a:solidFill>
                  <a:schemeClr val="tx2"/>
                </a:solidFill>
              </a:rPr>
              <a:t>Eduscol</a:t>
            </a:r>
            <a:r>
              <a:rPr lang="fr-FR" sz="2000" spc="-1" dirty="0">
                <a:solidFill>
                  <a:schemeClr val="tx2"/>
                </a:solidFill>
              </a:rPr>
              <a:t>, </a:t>
            </a:r>
            <a:r>
              <a:rPr lang="fr-FR" sz="2000" spc="-1" dirty="0">
                <a:solidFill>
                  <a:srgbClr val="292934"/>
                </a:solidFill>
              </a:rPr>
              <a:t>les </a:t>
            </a:r>
            <a:r>
              <a:rPr lang="fr-FR" sz="2000" spc="-1" dirty="0" smtClean="0">
                <a:solidFill>
                  <a:srgbClr val="292934"/>
                </a:solidFill>
              </a:rPr>
              <a:t>manuels. </a:t>
            </a:r>
            <a:endParaRPr lang="fr-FR" sz="2000" spc="-1" dirty="0">
              <a:solidFill>
                <a:srgbClr val="292934"/>
              </a:solidFill>
            </a:endParaRPr>
          </a:p>
          <a:p>
            <a:pPr marL="360" algn="just"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/>
              <a:t>Tout le monde doit connaître les programmes </a:t>
            </a:r>
            <a:r>
              <a:rPr lang="fr-FR" sz="2000" spc="-1" dirty="0" smtClean="0"/>
              <a:t>à </a:t>
            </a:r>
            <a:r>
              <a:rPr lang="fr-FR" sz="2000" spc="-1" dirty="0"/>
              <a:t>la </a:t>
            </a:r>
            <a:r>
              <a:rPr lang="fr-FR" sz="2000" spc="-1" dirty="0" smtClean="0"/>
              <a:t>rentrée.</a:t>
            </a:r>
            <a:endParaRPr lang="fr-FR" sz="2000" spc="-1" dirty="0"/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endParaRPr lang="fr-FR" sz="1400" spc="-1" dirty="0" smtClean="0">
              <a:solidFill>
                <a:srgbClr val="292934"/>
              </a:solidFill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→ </a:t>
            </a:r>
            <a:r>
              <a:rPr lang="fr-FR" sz="2000" spc="-1" dirty="0" smtClean="0">
                <a:solidFill>
                  <a:srgbClr val="292934"/>
                </a:solidFill>
              </a:rPr>
              <a:t>Lire </a:t>
            </a:r>
            <a:r>
              <a:rPr lang="fr-FR" sz="2000" spc="-1" dirty="0">
                <a:solidFill>
                  <a:srgbClr val="292934"/>
                </a:solidFill>
              </a:rPr>
              <a:t>les rapports de jury du CAPES 2019, </a:t>
            </a:r>
            <a:r>
              <a:rPr lang="fr-FR" sz="2000" spc="-1" dirty="0" smtClean="0">
                <a:solidFill>
                  <a:srgbClr val="292934"/>
                </a:solidFill>
              </a:rPr>
              <a:t>2020 </a:t>
            </a:r>
            <a:r>
              <a:rPr lang="fr-FR" sz="2000" spc="-1" dirty="0">
                <a:solidFill>
                  <a:srgbClr val="292934"/>
                </a:solidFill>
              </a:rPr>
              <a:t>(pas d’oraux</a:t>
            </a:r>
            <a:r>
              <a:rPr lang="fr-FR" sz="2000" spc="-1" dirty="0" smtClean="0">
                <a:solidFill>
                  <a:srgbClr val="292934"/>
                </a:solidFill>
              </a:rPr>
              <a:t>), 2021 </a:t>
            </a:r>
            <a:r>
              <a:rPr lang="fr-FR" sz="2000" spc="-1" dirty="0">
                <a:solidFill>
                  <a:srgbClr val="292934"/>
                </a:solidFill>
              </a:rPr>
              <a:t>les sujets d’admissibilité, les sujets </a:t>
            </a:r>
            <a:r>
              <a:rPr lang="fr-FR" sz="2000" spc="-1" dirty="0" smtClean="0">
                <a:solidFill>
                  <a:srgbClr val="292934"/>
                </a:solidFill>
              </a:rPr>
              <a:t>0, et faire les sujets! </a:t>
            </a: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endParaRPr lang="fr-FR" sz="2000" spc="-1" dirty="0">
              <a:solidFill>
                <a:srgbClr val="292934"/>
              </a:solidFill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→ </a:t>
            </a:r>
            <a:r>
              <a:rPr lang="fr-FR" sz="2000" spc="-1" dirty="0" smtClean="0">
                <a:solidFill>
                  <a:srgbClr val="292934"/>
                </a:solidFill>
              </a:rPr>
              <a:t>Commencer à lire la biblio (les indispensables de l’été). </a:t>
            </a:r>
            <a:endParaRPr lang="fr-FR" sz="2000" spc="-1" dirty="0">
              <a:solidFill>
                <a:srgbClr val="292934"/>
              </a:solidFill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74C6457-ED37-4783-8C0F-D190819F360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16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0940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2"/>
          <p:cNvSpPr txBox="1"/>
          <p:nvPr/>
        </p:nvSpPr>
        <p:spPr>
          <a:xfrm>
            <a:off x="179640" y="908640"/>
            <a:ext cx="8712720" cy="5760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fr-FR" sz="3600" b="0" strike="noStrike" spc="-1" dirty="0">
                <a:solidFill>
                  <a:srgbClr val="D2533C"/>
                </a:solidFill>
                <a:latin typeface="Arial"/>
              </a:rPr>
              <a:t>Merci à toutes et tous, bonnes vacances </a:t>
            </a:r>
            <a:r>
              <a:rPr lang="fr-FR" sz="3600" b="0" strike="noStrike" spc="-1" dirty="0" smtClean="0">
                <a:solidFill>
                  <a:srgbClr val="D2533C"/>
                </a:solidFill>
                <a:latin typeface="Arial"/>
              </a:rPr>
              <a:t>!</a:t>
            </a: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endParaRPr lang="fr-FR" sz="3600" spc="-1" dirty="0">
              <a:solidFill>
                <a:srgbClr val="D2533C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fr-FR" sz="3600" b="0" strike="noStrike" spc="-1" dirty="0" smtClean="0">
                <a:solidFill>
                  <a:srgbClr val="D2533C"/>
                </a:solidFill>
                <a:latin typeface="Arial"/>
              </a:rPr>
              <a:t>On se revoit le 29 aout / 2 septembre </a:t>
            </a:r>
            <a:endParaRPr lang="fr-FR" sz="3600" b="0" strike="noStrike" spc="-1" dirty="0">
              <a:solidFill>
                <a:srgbClr val="D2533C"/>
              </a:solidFill>
              <a:latin typeface="Arial"/>
            </a:endParaRPr>
          </a:p>
        </p:txBody>
      </p:sp>
      <p:sp>
        <p:nvSpPr>
          <p:cNvPr id="19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3213AFE-2CFE-406E-BDBC-B798740AFD9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17</a:t>
            </a:fld>
            <a:endParaRPr lang="fr-FR" sz="1400" b="0" strike="noStrike" spc="-1">
              <a:latin typeface="Times New Roman"/>
            </a:endParaRPr>
          </a:p>
        </p:txBody>
      </p:sp>
      <p:pic>
        <p:nvPicPr>
          <p:cNvPr id="5" name="Picture 2"/>
          <p:cNvPicPr/>
          <p:nvPr/>
        </p:nvPicPr>
        <p:blipFill>
          <a:blip r:embed="rId2"/>
          <a:stretch/>
        </p:blipFill>
        <p:spPr>
          <a:xfrm>
            <a:off x="2942208" y="1265256"/>
            <a:ext cx="3674160" cy="79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137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95640" y="1079154"/>
            <a:ext cx="8229240" cy="431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BIENVENUE</a:t>
            </a:r>
            <a:r>
              <a:rPr lang="fr-FR" sz="3200" b="0" strike="noStrike" spc="-100" dirty="0">
                <a:solidFill>
                  <a:srgbClr val="D2533C"/>
                </a:solidFill>
                <a:latin typeface="Arial"/>
              </a:rPr>
              <a:t> !</a:t>
            </a:r>
            <a:r>
              <a:rPr dirty="0"/>
              <a:t/>
            </a:r>
            <a:br>
              <a:rPr dirty="0"/>
            </a:br>
            <a:endParaRPr lang="fr-FR" sz="32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179640" y="1805048"/>
            <a:ext cx="8712720" cy="4863951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182880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</a:rPr>
              <a:t>Responsables du master MEEF SES</a:t>
            </a:r>
            <a:endParaRPr lang="fr-FR" sz="2400" spc="-1" dirty="0">
              <a:solidFill>
                <a:srgbClr val="292934"/>
              </a:solidFill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Sarah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G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ardin</a:t>
            </a:r>
            <a:r>
              <a:rPr lang="fr-FR" sz="2000" spc="-1" dirty="0">
                <a:solidFill>
                  <a:srgbClr val="292934"/>
                </a:solidFill>
              </a:rPr>
              <a:t>, </a:t>
            </a:r>
            <a:r>
              <a:rPr lang="fr-FR" sz="2000" spc="-1" dirty="0" smtClean="0">
                <a:solidFill>
                  <a:srgbClr val="292934"/>
                </a:solidFill>
              </a:rPr>
              <a:t>professeure agrégée en SES, </a:t>
            </a:r>
            <a:r>
              <a:rPr lang="fr-FR" sz="2000" u="sng" spc="-1" dirty="0" smtClean="0">
                <a:solidFill>
                  <a:srgbClr val="0000FF"/>
                </a:solidFill>
                <a:hlinkClick r:id="rId2"/>
              </a:rPr>
              <a:t>s.gardin@parisnanterre.fr</a:t>
            </a: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Cécile </a:t>
            </a:r>
            <a:r>
              <a:rPr lang="fr-FR" sz="2000" b="0" strike="noStrike" spc="-1" dirty="0" err="1" smtClean="0">
                <a:solidFill>
                  <a:srgbClr val="292934"/>
                </a:solidFill>
                <a:latin typeface="Arial"/>
              </a:rPr>
              <a:t>Hardouin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, maitresse de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co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nférences </a:t>
            </a:r>
            <a:r>
              <a:rPr lang="fr-FR" sz="2000" spc="-1" dirty="0" smtClean="0">
                <a:solidFill>
                  <a:srgbClr val="292934"/>
                </a:solidFill>
              </a:rPr>
              <a:t>en mathématiques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, </a:t>
            </a:r>
            <a:r>
              <a:rPr lang="fr-FR" sz="20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3"/>
              </a:rPr>
              <a:t>hardouin@parisnanterre.fr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lvl="1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spc="-1" dirty="0" smtClean="0">
              <a:solidFill>
                <a:srgbClr val="292934"/>
              </a:solidFill>
            </a:endParaRPr>
          </a:p>
          <a:p>
            <a:pPr marL="182880" lvl="1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spc="-1" dirty="0" smtClean="0">
                <a:solidFill>
                  <a:srgbClr val="292934"/>
                </a:solidFill>
              </a:rPr>
              <a:t>Secrétariat </a:t>
            </a:r>
            <a:r>
              <a:rPr lang="fr-FR" sz="2400" spc="-1" dirty="0">
                <a:solidFill>
                  <a:srgbClr val="292934"/>
                </a:solidFill>
              </a:rPr>
              <a:t>pédagogique</a:t>
            </a: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</a:rPr>
              <a:t>  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Maëlle </a:t>
            </a:r>
            <a:r>
              <a:rPr lang="fr-FR" sz="2000" b="0" strike="noStrike" spc="-1" dirty="0" err="1" smtClean="0">
                <a:solidFill>
                  <a:srgbClr val="292934"/>
                </a:solidFill>
                <a:latin typeface="Arial"/>
              </a:rPr>
              <a:t>Houdard</a:t>
            </a:r>
            <a:r>
              <a:rPr lang="fr-FR" sz="2000" spc="-1" dirty="0">
                <a:solidFill>
                  <a:srgbClr val="292934"/>
                </a:solidFill>
                <a:latin typeface="Arial"/>
              </a:rPr>
              <a:t> </a:t>
            </a:r>
            <a:r>
              <a:rPr lang="fr-FR" sz="20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4"/>
              </a:rPr>
              <a:t>mhoudard@parisnanterre.fr</a:t>
            </a:r>
            <a:endParaRPr lang="fr-FR" sz="2000" b="0" u="sng" strike="noStrike" spc="-1" dirty="0" smtClean="0">
              <a:solidFill>
                <a:srgbClr val="0000FF"/>
              </a:solidFill>
              <a:uFillTx/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dirty="0" smtClean="0"/>
              <a:t>    Bâtiment </a:t>
            </a:r>
            <a:r>
              <a:rPr lang="fr-FR" sz="2000" dirty="0"/>
              <a:t>D - Bureau D 201d - 2ième étage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4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4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AB81C1-EF8B-452A-907E-917BC3E306D6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2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87006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  <a:ea typeface="DejaVu Sans"/>
              </a:rPr>
              <a:t>Le </a:t>
            </a:r>
            <a:r>
              <a:rPr lang="fr-FR" sz="4000" spc="-100" dirty="0">
                <a:solidFill>
                  <a:srgbClr val="D2533C"/>
                </a:solidFill>
                <a:latin typeface="Arial"/>
                <a:ea typeface="DejaVu Sans"/>
              </a:rPr>
              <a:t>M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aster 2 MEEF SES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237744" y="1600200"/>
            <a:ext cx="8668512" cy="43193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	</a:t>
            </a:r>
            <a:r>
              <a:rPr lang="fr-FR" sz="2400" spc="-1" dirty="0">
                <a:solidFill>
                  <a:srgbClr val="292934"/>
                </a:solidFill>
                <a:latin typeface="Arial"/>
                <a:ea typeface="DejaVu Sans"/>
              </a:rPr>
              <a:t>P</a:t>
            </a: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lus </a:t>
            </a: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« professionnel </a:t>
            </a: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», </a:t>
            </a: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approfondissement des connaissances disciplinaires et acquisition des pratiques professionnelles nécessaires au métier d'enseignant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fr-FR" sz="2400" b="0" strike="noStrike" spc="-1" dirty="0">
              <a:latin typeface="Arial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    </a:t>
            </a: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Stage obligatoire 6 </a:t>
            </a: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heures par  semaine </a:t>
            </a:r>
            <a:r>
              <a:rPr lang="fr-FR" sz="2400" b="0" strike="noStrike" spc="-1" dirty="0">
                <a:solidFill>
                  <a:srgbClr val="D2533C"/>
                </a:solidFill>
                <a:latin typeface="Arial"/>
                <a:ea typeface="DejaVu Sans"/>
              </a:rPr>
              <a:t>tout le long de l’année </a:t>
            </a: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(</a:t>
            </a:r>
            <a:r>
              <a:rPr lang="fr-FR" sz="2400" b="0" strike="noStrike" spc="-1" dirty="0">
                <a:solidFill>
                  <a:srgbClr val="C00000"/>
                </a:solidFill>
                <a:latin typeface="Arial"/>
                <a:ea typeface="DejaVu Sans"/>
              </a:rPr>
              <a:t>lundi et mardi</a:t>
            </a: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)</a:t>
            </a:r>
            <a:endParaRPr lang="fr-FR" sz="2400" b="0" strike="noStrike" spc="-1" dirty="0">
              <a:latin typeface="Arial"/>
            </a:endParaRPr>
          </a:p>
          <a:p>
            <a:pPr marL="274680">
              <a:lnSpc>
                <a:spcPct val="100000"/>
              </a:lnSpc>
              <a:spcBef>
                <a:spcPts val="400"/>
              </a:spcBef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       </a:t>
            </a:r>
            <a:endParaRPr lang="fr-FR" sz="2400" b="0" strike="noStrike" spc="-1" dirty="0">
              <a:latin typeface="Arial"/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  Cours à l’université les 3 autres </a:t>
            </a:r>
            <a:r>
              <a:rPr lang="fr-FR" sz="2400" spc="-1" dirty="0">
                <a:solidFill>
                  <a:srgbClr val="292934"/>
                </a:solidFill>
              </a:rPr>
              <a:t>jours </a:t>
            </a:r>
            <a:r>
              <a:rPr lang="fr-FR" sz="2400" spc="-1" dirty="0" smtClean="0">
                <a:solidFill>
                  <a:srgbClr val="292934"/>
                </a:solidFill>
              </a:rPr>
              <a:t>(</a:t>
            </a:r>
            <a:r>
              <a:rPr lang="fr-FR" sz="2400" spc="-1" dirty="0" smtClean="0">
                <a:solidFill>
                  <a:srgbClr val="C00000"/>
                </a:solidFill>
              </a:rPr>
              <a:t>mercredi à vendredi</a:t>
            </a:r>
            <a:r>
              <a:rPr lang="fr-FR" sz="2400" spc="-1" dirty="0" smtClean="0">
                <a:solidFill>
                  <a:srgbClr val="292934"/>
                </a:solidFill>
              </a:rPr>
              <a:t>)</a:t>
            </a:r>
            <a:endParaRPr lang="fr-FR" sz="2400" spc="-1" dirty="0"/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4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spc="-1" dirty="0">
              <a:solidFill>
                <a:srgbClr val="292934"/>
              </a:solidFill>
              <a:latin typeface="Arial"/>
              <a:ea typeface="DejaVu Sans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143" name="CustomShape 3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6388F7D1-7156-4395-8DDB-176AC365686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3</a:t>
            </a:fld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Stage de M2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457200" y="1600200"/>
            <a:ext cx="8228880" cy="487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	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Stage SR: en responsabilité</a:t>
            </a:r>
          </a:p>
          <a:p>
            <a:pPr marL="275040" lvl="1"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 smtClean="0"/>
              <a:t>Dans </a:t>
            </a:r>
            <a:r>
              <a:rPr lang="fr-FR" sz="2000" spc="-1" dirty="0"/>
              <a:t>l’académie de Versailles </a:t>
            </a:r>
            <a:endParaRPr lang="fr-FR" sz="20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marL="27504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  <a:ea typeface="DejaVu Sans"/>
              </a:rPr>
              <a:t>Statut </a:t>
            </a:r>
            <a:r>
              <a:rPr lang="fr-FR" sz="2000" spc="-1" dirty="0">
                <a:solidFill>
                  <a:srgbClr val="292934"/>
                </a:solidFill>
                <a:latin typeface="Arial"/>
                <a:ea typeface="DejaVu Sans"/>
              </a:rPr>
              <a:t>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  <a:ea typeface="DejaVu Sans"/>
              </a:rPr>
              <a:t>contractuel alternant, Affectation par le rectorat </a:t>
            </a:r>
          </a:p>
          <a:p>
            <a:pPr marL="27504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2 visites par an 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fr-FR" sz="2000" b="0" strike="noStrike" spc="-1" dirty="0">
              <a:latin typeface="Arial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   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Stage SPA: en pratique accompagnée</a:t>
            </a:r>
          </a:p>
          <a:p>
            <a:pPr marL="27504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  <a:ea typeface="DejaVu Sans"/>
              </a:rPr>
              <a:t>Stage individuel, affectation par l’inspection (vœux)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 </a:t>
            </a:r>
          </a:p>
          <a:p>
            <a:pPr marL="27504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  <a:ea typeface="DejaVu Sans"/>
              </a:rPr>
              <a:t>Indemnité environ 1200 euros par an </a:t>
            </a:r>
          </a:p>
          <a:p>
            <a:pPr marL="27504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  <a:ea typeface="DejaVu Sans"/>
              </a:rPr>
              <a:t>1 visite par an</a:t>
            </a:r>
          </a:p>
          <a:p>
            <a:pPr marL="275040" lvl="1" algn="ctr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chemeClr val="tx2"/>
                </a:solidFill>
                <a:latin typeface="Arial"/>
                <a:ea typeface="DejaVu Sans"/>
              </a:rPr>
              <a:t>S’inscrire sur « Colibris » avant le 10 juillet ! </a:t>
            </a:r>
          </a:p>
          <a:p>
            <a:pPr marL="275040" lvl="1" algn="ctr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chemeClr val="accent5"/>
                </a:solidFill>
              </a:rPr>
              <a:t>https://demarches.ac-versailles.fr/</a:t>
            </a:r>
            <a:endParaRPr lang="fr-FR" sz="2000" b="0" strike="noStrike" spc="-1" dirty="0">
              <a:solidFill>
                <a:schemeClr val="accent5"/>
              </a:solidFill>
              <a:latin typeface="Arial"/>
            </a:endParaRPr>
          </a:p>
          <a:p>
            <a:pPr marL="275040" lvl="1">
              <a:spcBef>
                <a:spcPts val="400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  </a:t>
            </a:r>
            <a:endParaRPr lang="fr-FR" sz="20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spc="-1" dirty="0" smtClean="0">
                <a:solidFill>
                  <a:srgbClr val="292934"/>
                </a:solidFill>
              </a:rPr>
              <a:t> 	Pas </a:t>
            </a:r>
            <a:r>
              <a:rPr lang="fr-FR" sz="2000" spc="-1" dirty="0">
                <a:solidFill>
                  <a:srgbClr val="292934"/>
                </a:solidFill>
              </a:rPr>
              <a:t>de semaine de révisions </a:t>
            </a:r>
            <a:r>
              <a:rPr lang="fr-FR" sz="2000" spc="-1" dirty="0" smtClean="0">
                <a:solidFill>
                  <a:srgbClr val="292934"/>
                </a:solidFill>
              </a:rPr>
              <a:t>avant les écrits du concours.</a:t>
            </a:r>
          </a:p>
          <a:p>
            <a:pPr marL="275040" lvl="1"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2000" spc="-1" dirty="0" smtClean="0"/>
          </a:p>
          <a:p>
            <a:pPr marL="275040" lvl="1"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2000" spc="-1" dirty="0"/>
          </a:p>
        </p:txBody>
      </p:sp>
      <p:sp>
        <p:nvSpPr>
          <p:cNvPr id="143" name="CustomShape 3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6388F7D1-7156-4395-8DDB-176AC365686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4</a:t>
            </a:fld>
            <a:endParaRPr lang="fr-FR" sz="1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610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  <a:ea typeface="DejaVu Sans"/>
              </a:rPr>
              <a:t>Le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Diplôme Universitaire (DU)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276727" y="1732547"/>
            <a:ext cx="8228880" cy="39704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	</a:t>
            </a:r>
            <a:r>
              <a:rPr lang="fr-FR" sz="2800" spc="-1" dirty="0">
                <a:solidFill>
                  <a:srgbClr val="292934"/>
                </a:solidFill>
              </a:rPr>
              <a:t>Pas de stage </a:t>
            </a:r>
            <a:endParaRPr lang="fr-FR" sz="2800" spc="-1" dirty="0" smtClean="0">
              <a:solidFill>
                <a:srgbClr val="292934"/>
              </a:solidFill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b="0" strike="noStrike" spc="-1" dirty="0">
              <a:solidFill>
                <a:srgbClr val="292934"/>
              </a:solidFill>
              <a:latin typeface="Arial"/>
              <a:ea typeface="DejaVu Sans"/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800" b="0" strike="noStrike" spc="-1" dirty="0" smtClean="0">
                <a:solidFill>
                  <a:srgbClr val="292934"/>
                </a:solidFill>
                <a:latin typeface="Arial"/>
                <a:ea typeface="DejaVu Sans"/>
              </a:rPr>
              <a:t>    Entièrement mutualisé avec le M2 </a:t>
            </a: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800" spc="-1" dirty="0">
                <a:solidFill>
                  <a:srgbClr val="292934"/>
                </a:solidFill>
                <a:latin typeface="Arial"/>
                <a:ea typeface="DejaVu Sans"/>
              </a:rPr>
              <a:t> </a:t>
            </a:r>
            <a:r>
              <a:rPr lang="fr-FR" sz="2800" spc="-1" dirty="0" smtClean="0">
                <a:solidFill>
                  <a:srgbClr val="292934"/>
                </a:solidFill>
                <a:latin typeface="Arial"/>
                <a:ea typeface="DejaVu Sans"/>
              </a:rPr>
              <a:t>	Accès à tous les cours, y compris ceux du M1, mais </a:t>
            </a:r>
            <a:r>
              <a:rPr lang="fr-FR" sz="2800" u="sng" spc="-1" dirty="0" smtClean="0">
                <a:solidFill>
                  <a:schemeClr val="tx2"/>
                </a:solidFill>
                <a:latin typeface="Arial"/>
                <a:ea typeface="DejaVu Sans"/>
              </a:rPr>
              <a:t>engagement d’assiduité </a:t>
            </a: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b="0" strike="noStrike" spc="-1" dirty="0">
              <a:solidFill>
                <a:schemeClr val="tx2"/>
              </a:solidFill>
              <a:latin typeface="Arial"/>
              <a:ea typeface="DejaVu Sans"/>
            </a:endParaRPr>
          </a:p>
          <a:p>
            <a:pPr marL="457200" lvl="1" indent="-18216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143" name="CustomShape 3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6388F7D1-7156-4395-8DDB-176AC365686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5</a:t>
            </a:fld>
            <a:endParaRPr lang="fr-FR" sz="1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08218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533520"/>
            <a:ext cx="82288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  <a:ea typeface="DejaVu Sans"/>
              </a:rPr>
              <a:t>Après l’obtention du concours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276727" y="2574758"/>
            <a:ext cx="8228880" cy="40426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  <a:ea typeface="DejaVu Sans"/>
              </a:rPr>
              <a:t>	</a:t>
            </a:r>
            <a:r>
              <a:rPr lang="fr-FR" sz="2800" spc="-1" dirty="0" smtClean="0">
                <a:solidFill>
                  <a:srgbClr val="292934"/>
                </a:solidFill>
              </a:rPr>
              <a:t>Les lauréats titulaires du M2 MEEF seront fonctionnaires stagiaires à temps plein</a:t>
            </a: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spc="-1" dirty="0">
              <a:solidFill>
                <a:srgbClr val="292934"/>
              </a:solidFill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800" spc="-1" dirty="0" smtClean="0">
                <a:solidFill>
                  <a:srgbClr val="292934"/>
                </a:solidFill>
              </a:rPr>
              <a:t>     Les lauréats titulaires  d’un M2 </a:t>
            </a:r>
            <a:r>
              <a:rPr lang="fr-FR" sz="2800" u="sng" spc="-1" dirty="0" smtClean="0">
                <a:solidFill>
                  <a:srgbClr val="D2533C"/>
                </a:solidFill>
              </a:rPr>
              <a:t>avec mémoire et LV</a:t>
            </a:r>
            <a:r>
              <a:rPr lang="fr-FR" sz="2800" spc="-1" dirty="0" smtClean="0">
                <a:solidFill>
                  <a:srgbClr val="FF0000"/>
                </a:solidFill>
              </a:rPr>
              <a:t>  </a:t>
            </a:r>
            <a:r>
              <a:rPr lang="fr-FR" sz="2800" spc="-1" dirty="0" smtClean="0"/>
              <a:t>seront fonctionnaires stagiaires à mi temps. </a:t>
            </a: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b="0" strike="noStrike" spc="-1" dirty="0" smtClean="0">
              <a:solidFill>
                <a:srgbClr val="292934"/>
              </a:solidFill>
              <a:latin typeface="Arial"/>
              <a:ea typeface="DejaVu Sans"/>
            </a:endParaRPr>
          </a:p>
          <a:p>
            <a:pPr lvl="1" indent="-182160"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800" b="0" strike="noStrike" spc="-1" dirty="0">
              <a:solidFill>
                <a:srgbClr val="292934"/>
              </a:solidFill>
              <a:latin typeface="Arial"/>
              <a:ea typeface="DejaVu Sans"/>
            </a:endParaRPr>
          </a:p>
        </p:txBody>
      </p:sp>
      <p:sp>
        <p:nvSpPr>
          <p:cNvPr id="143" name="CustomShape 3"/>
          <p:cNvSpPr/>
          <p:nvPr/>
        </p:nvSpPr>
        <p:spPr>
          <a:xfrm>
            <a:off x="7620120" y="18360"/>
            <a:ext cx="1065960" cy="328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fld id="{6388F7D1-7156-4395-8DDB-176AC3656865}" type="slidenum">
              <a:rPr lang="fr-FR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6</a:t>
            </a:fld>
            <a:endParaRPr lang="fr-FR" sz="1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43117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</a:t>
            </a:r>
            <a:r>
              <a:rPr lang="fr-FR" sz="4000" spc="-100" dirty="0">
                <a:solidFill>
                  <a:srgbClr val="D2533C"/>
                </a:solidFill>
                <a:latin typeface="Arial"/>
              </a:rPr>
              <a:t>programme du </a:t>
            </a:r>
            <a:r>
              <a:rPr lang="fr-FR" sz="4000" spc="-100" dirty="0" smtClean="0">
                <a:solidFill>
                  <a:srgbClr val="D2533C"/>
                </a:solidFill>
                <a:latin typeface="Arial"/>
              </a:rPr>
              <a:t>M2 </a:t>
            </a:r>
            <a:r>
              <a:rPr lang="fr-FR" sz="4000" spc="-100" dirty="0">
                <a:solidFill>
                  <a:srgbClr val="D2533C"/>
                </a:solidFill>
                <a:latin typeface="Arial"/>
              </a:rPr>
              <a:t>MEEF SES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       L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e mémoire et la LV ont été validés </a:t>
            </a:r>
          </a:p>
          <a:p>
            <a:pPr marL="274680" lvl="1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457200" lvl="1" indent="-182520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     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La première partie de l’année axée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sur les 2 épreuves d’admissibilité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. A partir d’avril, focus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sur les épreuves d’admission</a:t>
            </a: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       Les fondamentaux en éco et socio sont mutualisés avec le M1</a:t>
            </a: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       Les maths, HPE/S sont majoritairement mutualisés de fait </a:t>
            </a:r>
            <a:endParaRPr lang="fr-FR" sz="2000" spc="-1" dirty="0" smtClean="0">
              <a:solidFill>
                <a:srgbClr val="292934"/>
              </a:solidFill>
              <a:latin typeface="Arial"/>
            </a:endParaRP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Wingdings" charset="2"/>
              <a:buChar char="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        DU : la maquette prévoit l’accès aux cours disciplinaires de M2</a:t>
            </a:r>
            <a:endParaRPr lang="fr-FR" sz="2000" b="0" strike="noStrike" spc="-1" dirty="0" smtClean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6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FB03DC0-F08C-48C1-92D6-0657573A4A1C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7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78108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9525" y="523995"/>
            <a:ext cx="9229724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Modalités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d’enseignement et d’évaluation</a:t>
            </a:r>
          </a:p>
        </p:txBody>
      </p:sp>
      <p:sp>
        <p:nvSpPr>
          <p:cNvPr id="116" name="TextShape 2"/>
          <p:cNvSpPr txBox="1"/>
          <p:nvPr/>
        </p:nvSpPr>
        <p:spPr>
          <a:xfrm>
            <a:off x="581025" y="1615045"/>
            <a:ext cx="8296286" cy="49757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25000" lnSpcReduction="20000"/>
          </a:bodyPr>
          <a:lstStyle/>
          <a:p>
            <a:pPr marL="182880" indent="-182520" algn="just"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Modalités des </a:t>
            </a:r>
            <a:r>
              <a:rPr lang="fr-FR" sz="8000" b="0" u="sng" strike="noStrike" spc="-1" dirty="0" smtClean="0">
                <a:solidFill>
                  <a:srgbClr val="D2533C"/>
                </a:solidFill>
                <a:latin typeface="Arial"/>
              </a:rPr>
              <a:t>cours</a:t>
            </a:r>
            <a:r>
              <a:rPr lang="fr-FR" sz="8000" b="0" strike="noStrike" spc="-1" dirty="0" smtClean="0">
                <a:solidFill>
                  <a:srgbClr val="D2533C"/>
                </a:solidFill>
                <a:latin typeface="Arial"/>
              </a:rPr>
              <a:t> </a:t>
            </a: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:</a:t>
            </a:r>
          </a:p>
          <a:p>
            <a:pPr marL="371475" lvl="1" algn="just">
              <a:spcBef>
                <a:spcPts val="1599"/>
              </a:spcBef>
              <a:buClr>
                <a:srgbClr val="93A299"/>
              </a:buClr>
              <a:buSzPct val="85000"/>
            </a:pPr>
            <a:r>
              <a:rPr lang="fr-FR" sz="6400" b="0" strike="noStrike" spc="-1" dirty="0" smtClean="0">
                <a:solidFill>
                  <a:srgbClr val="292934"/>
                </a:solidFill>
                <a:latin typeface="Arial"/>
              </a:rPr>
              <a:t>Présentiel</a:t>
            </a:r>
            <a:r>
              <a:rPr lang="fr-FR" sz="6400" b="1" strike="noStrike" spc="-1" dirty="0">
                <a:solidFill>
                  <a:srgbClr val="292934"/>
                </a:solidFill>
                <a:latin typeface="Arial"/>
              </a:rPr>
              <a:t>, </a:t>
            </a:r>
            <a:r>
              <a:rPr lang="fr-FR" sz="6400" b="1" spc="-1" dirty="0">
                <a:solidFill>
                  <a:srgbClr val="FF0000"/>
                </a:solidFill>
              </a:rPr>
              <a:t> </a:t>
            </a:r>
            <a:r>
              <a:rPr lang="fr-FR" sz="6400" b="1" u="sng" spc="-1" dirty="0">
                <a:solidFill>
                  <a:srgbClr val="D2533C"/>
                </a:solidFill>
              </a:rPr>
              <a:t>a</a:t>
            </a:r>
            <a:r>
              <a:rPr lang="fr-FR" sz="6400" b="1" u="sng" spc="-1" dirty="0" smtClean="0">
                <a:solidFill>
                  <a:srgbClr val="D2533C"/>
                </a:solidFill>
              </a:rPr>
              <a:t>ssiduité </a:t>
            </a:r>
            <a:r>
              <a:rPr lang="fr-FR" sz="6400" b="1" u="sng" spc="-1" dirty="0">
                <a:solidFill>
                  <a:srgbClr val="D2533C"/>
                </a:solidFill>
              </a:rPr>
              <a:t>obligatoire</a:t>
            </a:r>
            <a:r>
              <a:rPr lang="fr-FR" sz="6400" b="1" spc="-1" dirty="0">
                <a:solidFill>
                  <a:srgbClr val="D2533C"/>
                </a:solidFill>
              </a:rPr>
              <a:t> </a:t>
            </a:r>
            <a:r>
              <a:rPr lang="fr-FR" sz="6400" spc="-1" dirty="0" smtClean="0"/>
              <a:t>(pas de distinction CM ou TD).</a:t>
            </a:r>
            <a:endParaRPr lang="fr-FR" sz="6400" spc="-1" dirty="0">
              <a:latin typeface="Arial"/>
            </a:endParaRPr>
          </a:p>
          <a:p>
            <a:pPr marL="371475" lvl="1" algn="just">
              <a:spcBef>
                <a:spcPts val="1599"/>
              </a:spcBef>
              <a:buClr>
                <a:srgbClr val="93A299"/>
              </a:buClr>
              <a:buSzPct val="85000"/>
            </a:pPr>
            <a:endParaRPr lang="fr-FR" sz="5600" u="sng" strike="noStrike" spc="-1" dirty="0" smtClean="0">
              <a:solidFill>
                <a:srgbClr val="D2533C"/>
              </a:solidFill>
              <a:latin typeface="Arial"/>
            </a:endParaRPr>
          </a:p>
          <a:p>
            <a:pPr marL="182880" indent="-182520" algn="just"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u="sng" strike="noStrike" spc="-1" dirty="0" smtClean="0">
                <a:solidFill>
                  <a:srgbClr val="D2533C"/>
                </a:solidFill>
                <a:latin typeface="Arial"/>
              </a:rPr>
              <a:t>Evaluations</a:t>
            </a:r>
            <a:r>
              <a:rPr lang="fr-FR" sz="8000" b="0" strike="noStrike" spc="-1" dirty="0" smtClean="0">
                <a:solidFill>
                  <a:srgbClr val="D2533C"/>
                </a:solidFill>
                <a:latin typeface="Arial"/>
              </a:rPr>
              <a:t> </a:t>
            </a: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: 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Contrôle continu et / ou final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Certains cours sont évalués en concours blanc ou plan de dissertation type CAPES. 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Notation de type concours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7 concours blancs (CB) sur l’année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Toutes les évaluations seront rendues avec corrigé.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endParaRPr lang="fr-FR" sz="5600" spc="-1" dirty="0" smtClean="0"/>
          </a:p>
          <a:p>
            <a:pPr marL="182880" indent="-182520" algn="just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b="1" spc="-1" dirty="0" smtClean="0">
                <a:solidFill>
                  <a:srgbClr val="FF0000"/>
                </a:solidFill>
              </a:rPr>
              <a:t>Régime prépa ! </a:t>
            </a:r>
            <a:r>
              <a:rPr lang="fr-FR" sz="8000" u="sng" spc="-1" dirty="0" smtClean="0"/>
              <a:t>Beaucoup </a:t>
            </a:r>
            <a:r>
              <a:rPr lang="fr-FR" sz="8000" u="sng" spc="-1" dirty="0"/>
              <a:t>de travail</a:t>
            </a:r>
            <a:r>
              <a:rPr lang="fr-FR" sz="8000" spc="-1" dirty="0"/>
              <a:t>, travail individuel (2 h tous les soirs), travaux de </a:t>
            </a:r>
            <a:r>
              <a:rPr lang="fr-FR" sz="8000" spc="-1" dirty="0" smtClean="0"/>
              <a:t>groupe. </a:t>
            </a:r>
            <a:r>
              <a:rPr lang="fr-FR" sz="8000" u="sng" spc="-1" dirty="0" smtClean="0">
                <a:solidFill>
                  <a:srgbClr val="D2533C"/>
                </a:solidFill>
              </a:rPr>
              <a:t>Cohésion</a:t>
            </a:r>
            <a:r>
              <a:rPr lang="fr-FR" sz="8000" spc="-1" dirty="0" smtClean="0">
                <a:solidFill>
                  <a:srgbClr val="D2533C"/>
                </a:solidFill>
              </a:rPr>
              <a:t> </a:t>
            </a:r>
            <a:r>
              <a:rPr lang="fr-FR" sz="8000" spc="-1" dirty="0">
                <a:solidFill>
                  <a:srgbClr val="292934"/>
                </a:solidFill>
              </a:rPr>
              <a:t>de groupe très importante </a:t>
            </a:r>
          </a:p>
          <a:p>
            <a:pPr marL="182880" indent="-182520" algn="just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8000" b="0" strike="noStrike" spc="-1" dirty="0" smtClean="0">
              <a:latin typeface="Arial"/>
            </a:endParaRPr>
          </a:p>
          <a:p>
            <a:pPr marL="360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9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99"/>
              </a:spcBef>
            </a:pPr>
            <a:r>
              <a:rPr lang="fr-FR" sz="8000" b="0" strike="noStrike" spc="-1" dirty="0">
                <a:solidFill>
                  <a:srgbClr val="292934"/>
                </a:solidFill>
                <a:latin typeface="Arial"/>
              </a:rPr>
              <a:t>  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</a:rPr>
              <a:t> </a:t>
            </a:r>
          </a:p>
        </p:txBody>
      </p:sp>
      <p:sp>
        <p:nvSpPr>
          <p:cNvPr id="117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EAE043D-2346-419F-AE18-A913A33DE4A5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8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81007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95640" y="83664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Modalités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d’évaluation M2</a:t>
            </a:r>
            <a:r>
              <a:rPr dirty="0">
                <a:solidFill>
                  <a:srgbClr val="D2533C"/>
                </a:solidFill>
              </a:rPr>
              <a:t/>
            </a:r>
            <a:br>
              <a:rPr dirty="0">
                <a:solidFill>
                  <a:srgbClr val="D2533C"/>
                </a:solidFill>
              </a:rPr>
            </a:br>
            <a:endParaRPr lang="fr-FR" sz="4000" b="0" strike="noStrike" spc="-1" dirty="0">
              <a:solidFill>
                <a:srgbClr val="D2533C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827000"/>
            <a:ext cx="8229240" cy="4649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182880" indent="-182520"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Il est prévu deux sessions d’examen par année de master (sauf dans quelques cas, notamment pour les UE/EC liées à des stages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).</a:t>
            </a: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Les UE ou EC «stage en responsabilité en milieu scolaire»  en M2 ne sont pas compensables. </a:t>
            </a:r>
            <a:endParaRPr lang="fr-FR" sz="2000" b="0" strike="noStrike" spc="-1" dirty="0" smtClean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spc="-1" dirty="0">
                <a:solidFill>
                  <a:srgbClr val="292934"/>
                </a:solidFill>
              </a:rPr>
              <a:t>La compensation n’existe pas entre les deux années de master ni entre les deux semestres d’une même année de master.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000" spc="-1" dirty="0">
              <a:solidFill>
                <a:srgbClr val="292934"/>
              </a:solidFill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spc="-1" dirty="0">
                <a:solidFill>
                  <a:srgbClr val="292934"/>
                </a:solidFill>
              </a:rPr>
              <a:t>La compensation s’applique entre les EC d’une même UE et les UE d’un même semestre </a:t>
            </a:r>
            <a:r>
              <a:rPr lang="fr-FR" sz="2000" spc="-1" dirty="0">
                <a:solidFill>
                  <a:srgbClr val="D2533C"/>
                </a:solidFill>
              </a:rPr>
              <a:t>si la moyenne de chaque EC/UE est supérieure ou égale à 08/20. </a:t>
            </a: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spc="-1" dirty="0">
              <a:solidFill>
                <a:srgbClr val="292934"/>
              </a:solidFill>
              <a:latin typeface="Arial"/>
            </a:endParaRPr>
          </a:p>
          <a:p>
            <a:pPr marL="36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2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50FB3C3-6B6C-42BD-98FF-C06CC578C7EF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9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977107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3306</TotalTime>
  <Words>525</Words>
  <Application>Microsoft Office PowerPoint</Application>
  <PresentationFormat>Affichage à l'écran (4:3)</PresentationFormat>
  <Paragraphs>218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GRANDES FONCTIONS ET  AGREGATS MACROECONOMIQUEs</dc:title>
  <dc:creator>Sophie HARNAY</dc:creator>
  <cp:lastModifiedBy>Hardouin ceccantini Cecile</cp:lastModifiedBy>
  <cp:revision>900</cp:revision>
  <cp:lastPrinted>2021-08-24T10:47:57Z</cp:lastPrinted>
  <dcterms:created xsi:type="dcterms:W3CDTF">2015-03-04T16:13:57Z</dcterms:created>
  <dcterms:modified xsi:type="dcterms:W3CDTF">2022-07-01T09:52:19Z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21</vt:i4>
  </property>
</Properties>
</file>